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2"/>
  </p:notesMasterIdLst>
  <p:handoutMasterIdLst>
    <p:handoutMasterId r:id="rId33"/>
  </p:handoutMasterIdLst>
  <p:sldIdLst>
    <p:sldId id="277" r:id="rId3"/>
    <p:sldId id="445" r:id="rId4"/>
    <p:sldId id="452" r:id="rId5"/>
    <p:sldId id="453" r:id="rId6"/>
    <p:sldId id="454" r:id="rId7"/>
    <p:sldId id="456" r:id="rId8"/>
    <p:sldId id="457" r:id="rId9"/>
    <p:sldId id="459" r:id="rId10"/>
    <p:sldId id="460" r:id="rId11"/>
    <p:sldId id="461" r:id="rId12"/>
    <p:sldId id="462" r:id="rId13"/>
    <p:sldId id="463" r:id="rId14"/>
    <p:sldId id="464" r:id="rId15"/>
    <p:sldId id="465" r:id="rId16"/>
    <p:sldId id="466" r:id="rId17"/>
    <p:sldId id="468" r:id="rId18"/>
    <p:sldId id="469" r:id="rId19"/>
    <p:sldId id="471" r:id="rId20"/>
    <p:sldId id="472" r:id="rId21"/>
    <p:sldId id="473" r:id="rId22"/>
    <p:sldId id="474" r:id="rId23"/>
    <p:sldId id="475" r:id="rId24"/>
    <p:sldId id="476" r:id="rId25"/>
    <p:sldId id="477" r:id="rId26"/>
    <p:sldId id="478" r:id="rId27"/>
    <p:sldId id="479" r:id="rId28"/>
    <p:sldId id="480" r:id="rId29"/>
    <p:sldId id="481" r:id="rId30"/>
    <p:sldId id="4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B2C4"/>
    <a:srgbClr val="A85229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2226" autoAdjust="0"/>
  </p:normalViewPr>
  <p:slideViewPr>
    <p:cSldViewPr snapToGrid="0">
      <p:cViewPr varScale="1">
        <p:scale>
          <a:sx n="61" d="100"/>
          <a:sy n="61" d="100"/>
        </p:scale>
        <p:origin x="40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987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8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75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922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31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97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57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9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20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94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57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434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17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06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50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162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722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21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25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9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41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90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57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43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027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2617237"/>
            <a:ext cx="10058400" cy="2743200"/>
          </a:xfrm>
        </p:spPr>
        <p:txBody>
          <a:bodyPr>
            <a:noAutofit/>
          </a:bodyPr>
          <a:lstStyle/>
          <a:p>
            <a:r>
              <a:rPr lang="it-IT" sz="4400" dirty="0"/>
              <a:t>PLR: a software </a:t>
            </a:r>
            <a:r>
              <a:rPr lang="it-IT" sz="4400" dirty="0" err="1"/>
              <a:t>approach</a:t>
            </a:r>
            <a:r>
              <a:rPr lang="it-IT" sz="4400" dirty="0"/>
              <a:t> to </a:t>
            </a:r>
            <a:r>
              <a:rPr lang="it-IT" sz="4400" dirty="0" err="1"/>
              <a:t>transient</a:t>
            </a:r>
            <a:r>
              <a:rPr lang="it-IT" sz="4400" dirty="0"/>
              <a:t> fault </a:t>
            </a:r>
            <a:r>
              <a:rPr lang="it-IT" sz="4400" dirty="0" err="1"/>
              <a:t>tolerance</a:t>
            </a:r>
            <a:r>
              <a:rPr lang="it-IT" sz="4400" dirty="0"/>
              <a:t> for </a:t>
            </a:r>
            <a:r>
              <a:rPr lang="it-IT" sz="4400" dirty="0" err="1"/>
              <a:t>multicore</a:t>
            </a:r>
            <a:r>
              <a:rPr lang="it-IT" sz="4400" dirty="0"/>
              <a:t> </a:t>
            </a:r>
            <a:r>
              <a:rPr lang="it-IT" sz="4400" dirty="0" err="1"/>
              <a:t>architectures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 fontScale="85000" lnSpcReduction="10000"/>
          </a:bodyPr>
          <a:lstStyle/>
          <a:p>
            <a:r>
              <a:rPr lang="it-IT" dirty="0" err="1" smtClean="0"/>
              <a:t>Ieee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on </a:t>
            </a:r>
            <a:r>
              <a:rPr lang="it-IT" dirty="0" err="1" smtClean="0"/>
              <a:t>dependable</a:t>
            </a:r>
            <a:r>
              <a:rPr lang="it-IT" dirty="0" smtClean="0"/>
              <a:t> and </a:t>
            </a:r>
            <a:r>
              <a:rPr lang="it-IT" dirty="0" err="1" smtClean="0"/>
              <a:t>secure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, vol.6, n°2, aprile-giugno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5512837"/>
            <a:ext cx="10058400" cy="365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Alex </a:t>
            </a:r>
            <a:r>
              <a:rPr lang="it-IT" dirty="0" err="1" smtClean="0"/>
              <a:t>Shye</a:t>
            </a:r>
            <a:r>
              <a:rPr lang="it-IT" dirty="0" smtClean="0"/>
              <a:t>, Joseph </a:t>
            </a:r>
            <a:r>
              <a:rPr lang="it-IT" dirty="0" err="1" smtClean="0"/>
              <a:t>blomstedt</a:t>
            </a:r>
            <a:r>
              <a:rPr lang="it-IT" dirty="0" smtClean="0"/>
              <a:t>, </a:t>
            </a:r>
            <a:r>
              <a:rPr lang="it-IT" dirty="0" err="1" smtClean="0"/>
              <a:t>tipp</a:t>
            </a:r>
            <a:r>
              <a:rPr lang="it-IT" dirty="0" smtClean="0"/>
              <a:t> </a:t>
            </a:r>
            <a:r>
              <a:rPr lang="it-IT" dirty="0" err="1" smtClean="0"/>
              <a:t>moseley</a:t>
            </a:r>
            <a:r>
              <a:rPr lang="it-IT" dirty="0" smtClean="0"/>
              <a:t>, </a:t>
            </a:r>
            <a:r>
              <a:rPr lang="it-IT" dirty="0" err="1" smtClean="0"/>
              <a:t>vijay</a:t>
            </a:r>
            <a:r>
              <a:rPr lang="it-IT" dirty="0" smtClean="0"/>
              <a:t> </a:t>
            </a:r>
            <a:r>
              <a:rPr lang="it-IT" dirty="0" err="1" smtClean="0"/>
              <a:t>janapa</a:t>
            </a:r>
            <a:r>
              <a:rPr lang="it-IT" dirty="0" smtClean="0"/>
              <a:t> </a:t>
            </a:r>
            <a:r>
              <a:rPr lang="it-IT" dirty="0" err="1" smtClean="0"/>
              <a:t>reddi</a:t>
            </a:r>
            <a:r>
              <a:rPr lang="it-IT" dirty="0" smtClean="0"/>
              <a:t> e </a:t>
            </a:r>
            <a:r>
              <a:rPr lang="it-IT" dirty="0" err="1" smtClean="0"/>
              <a:t>daniel</a:t>
            </a:r>
            <a:r>
              <a:rPr lang="it-IT" dirty="0" smtClean="0"/>
              <a:t> a. </a:t>
            </a:r>
            <a:r>
              <a:rPr lang="it-IT" dirty="0" err="1" smtClean="0"/>
              <a:t>connors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Maintaining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semantics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3"/>
            <a:ext cx="11273051" cy="4985873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Pid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consistency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</a:rPr>
              <a:t> exit code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Signaling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In </a:t>
            </a:r>
            <a:r>
              <a:rPr lang="it-IT" sz="2400" dirty="0" err="1" smtClean="0">
                <a:solidFill>
                  <a:srgbClr val="514A40"/>
                </a:solidFill>
              </a:rPr>
              <a:t>order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maintain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semantics</a:t>
            </a:r>
            <a:r>
              <a:rPr lang="it-IT" sz="2400" dirty="0" smtClean="0">
                <a:solidFill>
                  <a:srgbClr val="514A40"/>
                </a:solidFill>
              </a:rPr>
              <a:t>, PLR </a:t>
            </a:r>
            <a:r>
              <a:rPr lang="it-IT" sz="2400" dirty="0" err="1" smtClean="0">
                <a:solidFill>
                  <a:srgbClr val="514A40"/>
                </a:solidFill>
              </a:rPr>
              <a:t>uses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figurehead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process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Sleeps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waits</a:t>
            </a:r>
            <a:r>
              <a:rPr lang="it-IT" sz="2400" dirty="0" smtClean="0">
                <a:solidFill>
                  <a:srgbClr val="514A40"/>
                </a:solidFill>
              </a:rPr>
              <a:t> on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Receives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application’s</a:t>
            </a:r>
            <a:r>
              <a:rPr lang="it-IT" sz="2400" dirty="0" smtClean="0">
                <a:solidFill>
                  <a:srgbClr val="514A40"/>
                </a:solidFill>
              </a:rPr>
              <a:t> exit </a:t>
            </a:r>
            <a:r>
              <a:rPr lang="it-IT" sz="2400" dirty="0" err="1" smtClean="0">
                <a:solidFill>
                  <a:srgbClr val="514A40"/>
                </a:solidFill>
              </a:rPr>
              <a:t>value</a:t>
            </a:r>
            <a:r>
              <a:rPr lang="it-IT" sz="2400" dirty="0" smtClean="0">
                <a:solidFill>
                  <a:srgbClr val="514A40"/>
                </a:solidFill>
              </a:rPr>
              <a:t> from the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emulation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unit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exits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Performs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signal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forwarding</a:t>
            </a:r>
            <a:endParaRPr lang="it-IT" sz="2400" i="1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3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replicas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During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one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logically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labeled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master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others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i="1" dirty="0" smtClean="0">
                <a:solidFill>
                  <a:srgbClr val="514A40"/>
                </a:solidFill>
              </a:rPr>
              <a:t>slave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At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the </a:t>
            </a:r>
            <a:r>
              <a:rPr lang="it-IT" sz="2400" i="1" dirty="0" err="1" smtClean="0">
                <a:solidFill>
                  <a:srgbClr val="514A40"/>
                </a:solidFill>
              </a:rPr>
              <a:t>system</a:t>
            </a:r>
            <a:r>
              <a:rPr lang="it-IT" sz="2400" i="1" dirty="0" smtClean="0">
                <a:solidFill>
                  <a:srgbClr val="514A40"/>
                </a:solidFill>
              </a:rPr>
              <a:t> call </a:t>
            </a:r>
            <a:r>
              <a:rPr lang="it-IT" sz="2400" i="1" dirty="0" err="1" smtClean="0">
                <a:solidFill>
                  <a:srgbClr val="514A40"/>
                </a:solidFill>
              </a:rPr>
              <a:t>emulation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unit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invoked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it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performs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Input </a:t>
            </a:r>
            <a:r>
              <a:rPr lang="it-IT" sz="2400" dirty="0" err="1" smtClean="0">
                <a:solidFill>
                  <a:srgbClr val="514A40"/>
                </a:solidFill>
              </a:rPr>
              <a:t>replication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Output </a:t>
            </a:r>
            <a:r>
              <a:rPr lang="it-IT" sz="2400" dirty="0" err="1" smtClean="0">
                <a:solidFill>
                  <a:srgbClr val="514A40"/>
                </a:solidFill>
              </a:rPr>
              <a:t>comparison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</a:rPr>
              <a:t>recovery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It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also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ensures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following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requirements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mantained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</a:rPr>
              <a:t>transparent</a:t>
            </a:r>
            <a:r>
              <a:rPr lang="it-IT" sz="2400" dirty="0" smtClean="0">
                <a:solidFill>
                  <a:srgbClr val="514A40"/>
                </a:solidFill>
              </a:rPr>
              <a:t> to the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environment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among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</a:rPr>
              <a:t>deterministic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</a:rPr>
              <a:t>identical</a:t>
            </a:r>
            <a:endParaRPr lang="it-IT" sz="2400" dirty="0">
              <a:solidFill>
                <a:srgbClr val="514A40"/>
              </a:solidFill>
            </a:endParaRPr>
          </a:p>
          <a:p>
            <a:pPr lvl="1"/>
            <a:endParaRPr lang="it-IT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95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input </a:t>
            </a:r>
            <a:r>
              <a:rPr lang="it-IT" dirty="0" err="1" smtClean="0"/>
              <a:t>replication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passes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into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received</a:t>
            </a:r>
            <a:r>
              <a:rPr lang="it-IT" sz="2400" dirty="0" smtClean="0">
                <a:solidFill>
                  <a:srgbClr val="514A40"/>
                </a:solidFill>
              </a:rPr>
              <a:t> once by the master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then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passed</a:t>
            </a:r>
            <a:r>
              <a:rPr lang="it-IT" sz="2400" dirty="0" smtClean="0">
                <a:solidFill>
                  <a:srgbClr val="514A40"/>
                </a:solidFill>
              </a:rPr>
              <a:t> to the slave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During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emulation</a:t>
            </a:r>
            <a:r>
              <a:rPr lang="it-IT" sz="2400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read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copied</a:t>
            </a:r>
            <a:r>
              <a:rPr lang="it-IT" sz="2400" dirty="0" smtClean="0">
                <a:solidFill>
                  <a:srgbClr val="514A40"/>
                </a:solidFill>
              </a:rPr>
              <a:t> to the slave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return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value</a:t>
            </a:r>
            <a:r>
              <a:rPr lang="it-IT" sz="2400" dirty="0" smtClean="0">
                <a:solidFill>
                  <a:srgbClr val="514A40"/>
                </a:solidFill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calls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considered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input data and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endParaRPr lang="it-IT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87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output </a:t>
            </a:r>
            <a:r>
              <a:rPr lang="it-IT" dirty="0" err="1" smtClean="0"/>
              <a:t>comparison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Must be </a:t>
            </a:r>
            <a:r>
              <a:rPr lang="it-IT" sz="2400" dirty="0" err="1" smtClean="0">
                <a:solidFill>
                  <a:srgbClr val="514A40"/>
                </a:solidFill>
              </a:rPr>
              <a:t>compared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exit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</a:rPr>
              <a:t> buffers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 smtClean="0">
                <a:solidFill>
                  <a:srgbClr val="514A40"/>
                </a:solidFill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</a:rPr>
              <a:t>passed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outside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SoR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passed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a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call </a:t>
            </a:r>
            <a:r>
              <a:rPr lang="it-IT" sz="2400" dirty="0" err="1" smtClean="0">
                <a:solidFill>
                  <a:srgbClr val="514A40"/>
                </a:solidFill>
              </a:rPr>
              <a:t>parameter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Small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data = </a:t>
            </a:r>
            <a:r>
              <a:rPr lang="it-IT" sz="2400" dirty="0" err="1" smtClean="0">
                <a:solidFill>
                  <a:srgbClr val="514A40"/>
                </a:solidFill>
              </a:rPr>
              <a:t>copying</a:t>
            </a:r>
            <a:r>
              <a:rPr lang="it-IT" sz="2400" dirty="0" smtClean="0">
                <a:solidFill>
                  <a:srgbClr val="514A40"/>
                </a:solidFill>
              </a:rPr>
              <a:t> data to </a:t>
            </a:r>
            <a:r>
              <a:rPr lang="it-IT" sz="2400" dirty="0" err="1" smtClean="0">
                <a:solidFill>
                  <a:srgbClr val="514A40"/>
                </a:solidFill>
              </a:rPr>
              <a:t>shared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segment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comparing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bytes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Larger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</a:rPr>
              <a:t> buffers = </a:t>
            </a:r>
            <a:r>
              <a:rPr lang="it-IT" sz="2400" dirty="0" err="1" smtClean="0">
                <a:solidFill>
                  <a:srgbClr val="514A40"/>
                </a:solidFill>
              </a:rPr>
              <a:t>local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creation</a:t>
            </a:r>
            <a:r>
              <a:rPr lang="it-IT" sz="2400" dirty="0" smtClean="0">
                <a:solidFill>
                  <a:srgbClr val="514A40"/>
                </a:solidFill>
              </a:rPr>
              <a:t> of a 32-bit CRC and </a:t>
            </a:r>
            <a:r>
              <a:rPr lang="it-IT" sz="2400" dirty="0" err="1" smtClean="0">
                <a:solidFill>
                  <a:srgbClr val="514A40"/>
                </a:solidFill>
              </a:rPr>
              <a:t>then</a:t>
            </a:r>
            <a:r>
              <a:rPr lang="it-IT" sz="2400" dirty="0" smtClean="0">
                <a:solidFill>
                  <a:srgbClr val="514A40"/>
                </a:solidFill>
              </a:rPr>
              <a:t> the CRC </a:t>
            </a:r>
            <a:r>
              <a:rPr lang="it-IT" sz="2400" dirty="0" err="1" smtClean="0">
                <a:solidFill>
                  <a:srgbClr val="514A40"/>
                </a:solidFill>
              </a:rPr>
              <a:t>value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compared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through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shared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memory</a:t>
            </a:r>
            <a:endParaRPr lang="it-IT" sz="2400" dirty="0">
              <a:solidFill>
                <a:srgbClr val="514A40"/>
              </a:solidFill>
            </a:endParaRPr>
          </a:p>
          <a:p>
            <a:pPr lvl="1"/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91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Emulating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calls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At the </a:t>
            </a:r>
            <a:r>
              <a:rPr lang="it-IT" sz="2400" dirty="0" err="1" smtClean="0">
                <a:solidFill>
                  <a:srgbClr val="514A40"/>
                </a:solidFill>
              </a:rPr>
              <a:t>beginning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call to the </a:t>
            </a:r>
            <a:r>
              <a:rPr lang="it-IT" sz="2400" dirty="0" err="1" smtClean="0">
                <a:solidFill>
                  <a:srgbClr val="514A40"/>
                </a:solidFill>
              </a:rPr>
              <a:t>emulation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unit</a:t>
            </a:r>
            <a:r>
              <a:rPr lang="it-IT" sz="2400" dirty="0" smtClean="0">
                <a:solidFill>
                  <a:srgbClr val="514A40"/>
                </a:solidFill>
              </a:rPr>
              <a:t>, the </a:t>
            </a:r>
            <a:r>
              <a:rPr lang="it-IT" sz="2400" dirty="0" err="1" smtClean="0">
                <a:solidFill>
                  <a:srgbClr val="514A40"/>
                </a:solidFill>
              </a:rPr>
              <a:t>type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compared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ensure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a common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System call </a:t>
            </a:r>
            <a:r>
              <a:rPr lang="it-IT" sz="2400" dirty="0" err="1" smtClean="0">
                <a:solidFill>
                  <a:srgbClr val="514A40"/>
                </a:solidFill>
              </a:rPr>
              <a:t>emulation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unit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perform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</a:rPr>
              <a:t> in case of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calls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Modify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state(file </a:t>
            </a:r>
            <a:r>
              <a:rPr lang="it-IT" sz="2400" dirty="0" err="1" smtClean="0">
                <a:solidFill>
                  <a:srgbClr val="514A40"/>
                </a:solidFill>
              </a:rPr>
              <a:t>renaming</a:t>
            </a:r>
            <a:r>
              <a:rPr lang="it-IT" sz="2400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linking</a:t>
            </a:r>
            <a:r>
              <a:rPr lang="it-IT" sz="2400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etc</a:t>
            </a:r>
            <a:r>
              <a:rPr lang="it-IT" sz="2400" dirty="0" smtClean="0">
                <a:solidFill>
                  <a:srgbClr val="514A40"/>
                </a:solidFill>
              </a:rPr>
              <a:t>) are </a:t>
            </a:r>
            <a:r>
              <a:rPr lang="it-IT" sz="2400" dirty="0" err="1" smtClean="0">
                <a:solidFill>
                  <a:srgbClr val="514A40"/>
                </a:solidFill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</a:rPr>
              <a:t> once by the master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</a:rPr>
              <a:t>In </a:t>
            </a:r>
            <a:r>
              <a:rPr lang="it-IT" sz="2400" dirty="0" err="1" smtClean="0">
                <a:solidFill>
                  <a:srgbClr val="514A40"/>
                </a:solidFill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cases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 smtClean="0">
                <a:solidFill>
                  <a:srgbClr val="514A40"/>
                </a:solidFill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, once by the master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</a:rPr>
              <a:t>its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original</a:t>
            </a:r>
            <a:r>
              <a:rPr lang="it-IT" sz="2400" dirty="0" smtClean="0">
                <a:solidFill>
                  <a:srgbClr val="514A40"/>
                </a:solidFill>
              </a:rPr>
              <a:t> state and once by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to emulate the </a:t>
            </a:r>
            <a:r>
              <a:rPr lang="it-IT" sz="2400" dirty="0" err="1" smtClean="0">
                <a:solidFill>
                  <a:srgbClr val="514A40"/>
                </a:solidFill>
              </a:rPr>
              <a:t>operation</a:t>
            </a:r>
            <a:endParaRPr lang="it-IT" sz="2400" dirty="0">
              <a:solidFill>
                <a:srgbClr val="514A40"/>
              </a:solidFill>
            </a:endParaRPr>
          </a:p>
          <a:p>
            <a:pPr lvl="1"/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80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Shared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Potential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nondeterminism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8" name="Figura a mano libera 7"/>
          <p:cNvSpPr/>
          <p:nvPr/>
        </p:nvSpPr>
        <p:spPr>
          <a:xfrm>
            <a:off x="459477" y="2097006"/>
            <a:ext cx="11273050" cy="480585"/>
          </a:xfrm>
          <a:custGeom>
            <a:avLst/>
            <a:gdLst>
              <a:gd name="connsiteX0" fmla="*/ 0 w 11273050"/>
              <a:gd name="connsiteY0" fmla="*/ 80099 h 480585"/>
              <a:gd name="connsiteX1" fmla="*/ 80099 w 11273050"/>
              <a:gd name="connsiteY1" fmla="*/ 0 h 480585"/>
              <a:gd name="connsiteX2" fmla="*/ 11192951 w 11273050"/>
              <a:gd name="connsiteY2" fmla="*/ 0 h 480585"/>
              <a:gd name="connsiteX3" fmla="*/ 11273050 w 11273050"/>
              <a:gd name="connsiteY3" fmla="*/ 80099 h 480585"/>
              <a:gd name="connsiteX4" fmla="*/ 11273050 w 11273050"/>
              <a:gd name="connsiteY4" fmla="*/ 400486 h 480585"/>
              <a:gd name="connsiteX5" fmla="*/ 11192951 w 11273050"/>
              <a:gd name="connsiteY5" fmla="*/ 480585 h 480585"/>
              <a:gd name="connsiteX6" fmla="*/ 80099 w 11273050"/>
              <a:gd name="connsiteY6" fmla="*/ 480585 h 480585"/>
              <a:gd name="connsiteX7" fmla="*/ 0 w 11273050"/>
              <a:gd name="connsiteY7" fmla="*/ 400486 h 480585"/>
              <a:gd name="connsiteX8" fmla="*/ 0 w 11273050"/>
              <a:gd name="connsiteY8" fmla="*/ 80099 h 480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050" h="480585">
                <a:moveTo>
                  <a:pt x="0" y="80099"/>
                </a:moveTo>
                <a:cubicBezTo>
                  <a:pt x="0" y="35862"/>
                  <a:pt x="35862" y="0"/>
                  <a:pt x="80099" y="0"/>
                </a:cubicBezTo>
                <a:lnTo>
                  <a:pt x="11192951" y="0"/>
                </a:lnTo>
                <a:cubicBezTo>
                  <a:pt x="11237188" y="0"/>
                  <a:pt x="11273050" y="35862"/>
                  <a:pt x="11273050" y="80099"/>
                </a:cubicBezTo>
                <a:lnTo>
                  <a:pt x="11273050" y="400486"/>
                </a:lnTo>
                <a:cubicBezTo>
                  <a:pt x="11273050" y="444723"/>
                  <a:pt x="11237188" y="480585"/>
                  <a:pt x="11192951" y="480585"/>
                </a:cubicBezTo>
                <a:lnTo>
                  <a:pt x="80099" y="480585"/>
                </a:lnTo>
                <a:cubicBezTo>
                  <a:pt x="35862" y="480585"/>
                  <a:pt x="0" y="444723"/>
                  <a:pt x="0" y="400486"/>
                </a:cubicBezTo>
                <a:lnTo>
                  <a:pt x="0" y="8009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900" tIns="114900" rIns="114900" bIns="11490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Trap and emulate</a:t>
            </a:r>
            <a:endParaRPr lang="it-IT" sz="24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459477" y="2577591"/>
            <a:ext cx="11273050" cy="1987200"/>
          </a:xfrm>
          <a:custGeom>
            <a:avLst/>
            <a:gdLst>
              <a:gd name="connsiteX0" fmla="*/ 0 w 11273050"/>
              <a:gd name="connsiteY0" fmla="*/ 0 h 1987200"/>
              <a:gd name="connsiteX1" fmla="*/ 11273050 w 11273050"/>
              <a:gd name="connsiteY1" fmla="*/ 0 h 1987200"/>
              <a:gd name="connsiteX2" fmla="*/ 11273050 w 11273050"/>
              <a:gd name="connsiteY2" fmla="*/ 1987200 h 1987200"/>
              <a:gd name="connsiteX3" fmla="*/ 0 w 11273050"/>
              <a:gd name="connsiteY3" fmla="*/ 1987200 h 1987200"/>
              <a:gd name="connsiteX4" fmla="*/ 0 w 11273050"/>
              <a:gd name="connsiteY4" fmla="*/ 0 h 198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3050" h="1987200">
                <a:moveTo>
                  <a:pt x="0" y="0"/>
                </a:moveTo>
                <a:lnTo>
                  <a:pt x="11273050" y="0"/>
                </a:lnTo>
                <a:lnTo>
                  <a:pt x="11273050" y="1987200"/>
                </a:lnTo>
                <a:lnTo>
                  <a:pt x="0" y="1987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7919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Any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system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calls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regarding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shared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is</a:t>
            </a:r>
            <a:r>
              <a:rPr lang="it-IT" sz="2400" kern="1200" dirty="0" smtClean="0"/>
              <a:t> a special case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 PLR </a:t>
            </a:r>
            <a:r>
              <a:rPr lang="it-IT" sz="2400" kern="1200" dirty="0" err="1" smtClean="0"/>
              <a:t>updates</a:t>
            </a:r>
            <a:r>
              <a:rPr lang="it-IT" sz="2400" kern="1200" dirty="0" smtClean="0"/>
              <a:t> a </a:t>
            </a:r>
            <a:r>
              <a:rPr lang="it-IT" sz="2400" i="1" kern="1200" dirty="0" err="1" smtClean="0"/>
              <a:t>shared</a:t>
            </a:r>
            <a:r>
              <a:rPr lang="it-IT" sz="2400" i="1" kern="1200" dirty="0" smtClean="0"/>
              <a:t> </a:t>
            </a:r>
            <a:r>
              <a:rPr lang="it-IT" sz="2400" i="1" kern="1200" dirty="0" err="1" smtClean="0"/>
              <a:t>memory</a:t>
            </a:r>
            <a:r>
              <a:rPr lang="it-IT" sz="2400" i="1" kern="1200" dirty="0" smtClean="0"/>
              <a:t> </a:t>
            </a:r>
            <a:r>
              <a:rPr lang="it-IT" sz="2400" i="1" kern="1200" dirty="0" err="1" smtClean="0"/>
              <a:t>map</a:t>
            </a:r>
            <a:r>
              <a:rPr lang="it-IT" sz="2400" i="1" kern="1200" dirty="0" smtClean="0"/>
              <a:t> </a:t>
            </a:r>
            <a:r>
              <a:rPr lang="it-IT" sz="2400" i="0" kern="1200" dirty="0" smtClean="0"/>
              <a:t>(SMM) 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PLR </a:t>
            </a:r>
            <a:r>
              <a:rPr lang="it-IT" sz="2400" kern="1200" dirty="0" err="1" smtClean="0"/>
              <a:t>switches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protection</a:t>
            </a:r>
            <a:r>
              <a:rPr lang="it-IT" sz="2400" kern="1200" dirty="0" smtClean="0"/>
              <a:t> of </a:t>
            </a:r>
            <a:r>
              <a:rPr lang="it-IT" sz="2400" kern="1200" dirty="0" err="1" smtClean="0"/>
              <a:t>all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shared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pages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Trap </a:t>
            </a:r>
            <a:r>
              <a:rPr lang="it-IT" sz="2400" kern="1200" dirty="0" err="1" smtClean="0"/>
              <a:t>handler</a:t>
            </a:r>
            <a:r>
              <a:rPr lang="it-IT" sz="2400" kern="1200" dirty="0" smtClean="0"/>
              <a:t> in PLR </a:t>
            </a:r>
            <a:r>
              <a:rPr lang="it-IT" sz="2400" kern="1200" dirty="0" err="1" smtClean="0"/>
              <a:t>decodes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begins</a:t>
            </a:r>
            <a:r>
              <a:rPr lang="it-IT" sz="2400" kern="1200" dirty="0" smtClean="0"/>
              <a:t> to emulate the </a:t>
            </a:r>
            <a:r>
              <a:rPr lang="it-IT" sz="2400" kern="1200" dirty="0" err="1" smtClean="0"/>
              <a:t>instruction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High </a:t>
            </a:r>
            <a:r>
              <a:rPr lang="it-IT" sz="2400" kern="1200" dirty="0" err="1" smtClean="0"/>
              <a:t>overhead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459477" y="4564791"/>
            <a:ext cx="11273050" cy="477997"/>
          </a:xfrm>
          <a:custGeom>
            <a:avLst/>
            <a:gdLst>
              <a:gd name="connsiteX0" fmla="*/ 0 w 11273050"/>
              <a:gd name="connsiteY0" fmla="*/ 79668 h 477997"/>
              <a:gd name="connsiteX1" fmla="*/ 79668 w 11273050"/>
              <a:gd name="connsiteY1" fmla="*/ 0 h 477997"/>
              <a:gd name="connsiteX2" fmla="*/ 11193382 w 11273050"/>
              <a:gd name="connsiteY2" fmla="*/ 0 h 477997"/>
              <a:gd name="connsiteX3" fmla="*/ 11273050 w 11273050"/>
              <a:gd name="connsiteY3" fmla="*/ 79668 h 477997"/>
              <a:gd name="connsiteX4" fmla="*/ 11273050 w 11273050"/>
              <a:gd name="connsiteY4" fmla="*/ 398329 h 477997"/>
              <a:gd name="connsiteX5" fmla="*/ 11193382 w 11273050"/>
              <a:gd name="connsiteY5" fmla="*/ 477997 h 477997"/>
              <a:gd name="connsiteX6" fmla="*/ 79668 w 11273050"/>
              <a:gd name="connsiteY6" fmla="*/ 477997 h 477997"/>
              <a:gd name="connsiteX7" fmla="*/ 0 w 11273050"/>
              <a:gd name="connsiteY7" fmla="*/ 398329 h 477997"/>
              <a:gd name="connsiteX8" fmla="*/ 0 w 11273050"/>
              <a:gd name="connsiteY8" fmla="*/ 79668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050" h="477997">
                <a:moveTo>
                  <a:pt x="0" y="79668"/>
                </a:moveTo>
                <a:cubicBezTo>
                  <a:pt x="0" y="35669"/>
                  <a:pt x="35669" y="0"/>
                  <a:pt x="79668" y="0"/>
                </a:cubicBezTo>
                <a:lnTo>
                  <a:pt x="11193382" y="0"/>
                </a:lnTo>
                <a:cubicBezTo>
                  <a:pt x="11237381" y="0"/>
                  <a:pt x="11273050" y="35669"/>
                  <a:pt x="11273050" y="79668"/>
                </a:cubicBezTo>
                <a:lnTo>
                  <a:pt x="11273050" y="398329"/>
                </a:lnTo>
                <a:cubicBezTo>
                  <a:pt x="11273050" y="442328"/>
                  <a:pt x="11237381" y="477997"/>
                  <a:pt x="11193382" y="477997"/>
                </a:cubicBezTo>
                <a:lnTo>
                  <a:pt x="79668" y="477997"/>
                </a:lnTo>
                <a:cubicBezTo>
                  <a:pt x="35669" y="477997"/>
                  <a:pt x="0" y="442328"/>
                  <a:pt x="0" y="398329"/>
                </a:cubicBezTo>
                <a:lnTo>
                  <a:pt x="0" y="7966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774" tIns="114774" rIns="114774" bIns="114774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Trap and emulate and probe</a:t>
            </a:r>
            <a:endParaRPr lang="it-IT" sz="2400" kern="1200" dirty="0"/>
          </a:p>
        </p:txBody>
      </p:sp>
      <p:sp>
        <p:nvSpPr>
          <p:cNvPr id="11" name="Figura a mano libera 10"/>
          <p:cNvSpPr/>
          <p:nvPr/>
        </p:nvSpPr>
        <p:spPr>
          <a:xfrm>
            <a:off x="459477" y="5042789"/>
            <a:ext cx="11273050" cy="1059840"/>
          </a:xfrm>
          <a:custGeom>
            <a:avLst/>
            <a:gdLst>
              <a:gd name="connsiteX0" fmla="*/ 0 w 11273050"/>
              <a:gd name="connsiteY0" fmla="*/ 0 h 1059840"/>
              <a:gd name="connsiteX1" fmla="*/ 11273050 w 11273050"/>
              <a:gd name="connsiteY1" fmla="*/ 0 h 1059840"/>
              <a:gd name="connsiteX2" fmla="*/ 11273050 w 11273050"/>
              <a:gd name="connsiteY2" fmla="*/ 1059840 h 1059840"/>
              <a:gd name="connsiteX3" fmla="*/ 0 w 11273050"/>
              <a:gd name="connsiteY3" fmla="*/ 1059840 h 1059840"/>
              <a:gd name="connsiteX4" fmla="*/ 0 w 11273050"/>
              <a:gd name="connsiteY4" fmla="*/ 0 h 10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3050" h="1059840">
                <a:moveTo>
                  <a:pt x="0" y="0"/>
                </a:moveTo>
                <a:lnTo>
                  <a:pt x="11273050" y="0"/>
                </a:lnTo>
                <a:lnTo>
                  <a:pt x="11273050" y="1059840"/>
                </a:lnTo>
                <a:lnTo>
                  <a:pt x="0" y="10598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7919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Placing</a:t>
            </a:r>
            <a:r>
              <a:rPr lang="it-IT" sz="2400" kern="1200" dirty="0" smtClean="0"/>
              <a:t> a </a:t>
            </a:r>
            <a:r>
              <a:rPr lang="it-IT" sz="2400" i="1" kern="1200" dirty="0" smtClean="0"/>
              <a:t>probe</a:t>
            </a:r>
            <a:r>
              <a:rPr lang="it-IT" sz="2400" i="0" kern="1200" dirty="0" smtClean="0"/>
              <a:t> </a:t>
            </a:r>
            <a:r>
              <a:rPr lang="it-IT" sz="2400" i="0" kern="1200" dirty="0" err="1" smtClean="0"/>
              <a:t>at</a:t>
            </a:r>
            <a:r>
              <a:rPr lang="it-IT" sz="2400" i="0" kern="1200" dirty="0" smtClean="0"/>
              <a:t> the </a:t>
            </a:r>
            <a:r>
              <a:rPr lang="it-IT" sz="2400" i="0" kern="1200" dirty="0" err="1" smtClean="0"/>
              <a:t>offending</a:t>
            </a:r>
            <a:r>
              <a:rPr lang="it-IT" sz="2400" i="0" kern="1200" dirty="0" smtClean="0"/>
              <a:t> </a:t>
            </a:r>
            <a:r>
              <a:rPr lang="it-IT" sz="2400" i="0" kern="1200" dirty="0" err="1" smtClean="0"/>
              <a:t>instruction</a:t>
            </a:r>
            <a:r>
              <a:rPr lang="it-IT" sz="2400" i="0" kern="1200" dirty="0" smtClean="0"/>
              <a:t> </a:t>
            </a:r>
            <a:r>
              <a:rPr lang="it-IT" sz="2400" i="0" kern="1200" dirty="0" err="1" smtClean="0"/>
              <a:t>after</a:t>
            </a:r>
            <a:r>
              <a:rPr lang="it-IT" sz="2400" i="0" kern="1200" dirty="0" smtClean="0"/>
              <a:t> a </a:t>
            </a:r>
            <a:r>
              <a:rPr lang="it-IT" sz="2400" i="0" kern="1200" dirty="0" err="1" smtClean="0"/>
              <a:t>trap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Emulate a </a:t>
            </a:r>
            <a:r>
              <a:rPr lang="it-IT" sz="2400" kern="1200" dirty="0" err="1" smtClean="0"/>
              <a:t>specific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instruction</a:t>
            </a:r>
            <a:endParaRPr lang="it-IT" sz="2400" kern="1200" dirty="0"/>
          </a:p>
        </p:txBody>
      </p:sp>
    </p:spTree>
    <p:extLst>
      <p:ext uri="{BB962C8B-B14F-4D97-AF65-F5344CB8AC3E}">
        <p14:creationId xmlns:p14="http://schemas.microsoft.com/office/powerpoint/2010/main" val="266300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9" grpId="0"/>
      <p:bldP spid="10" grpId="0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signals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Another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form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potential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nondeterminism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Figurehead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take care of the first part of </a:t>
            </a:r>
            <a:r>
              <a:rPr lang="it-IT" sz="2400" dirty="0" err="1" smtClean="0">
                <a:solidFill>
                  <a:srgbClr val="514A40"/>
                </a:solidFill>
              </a:rPr>
              <a:t>signal</a:t>
            </a:r>
            <a:r>
              <a:rPr lang="it-IT" sz="2400" dirty="0" smtClean="0">
                <a:solidFill>
                  <a:srgbClr val="514A40"/>
                </a:solidFill>
              </a:rPr>
              <a:t> processing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Signal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handlers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asynchronously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may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read</a:t>
            </a:r>
            <a:r>
              <a:rPr lang="it-IT" sz="2400" dirty="0" smtClean="0">
                <a:solidFill>
                  <a:srgbClr val="514A40"/>
                </a:solidFill>
              </a:rPr>
              <a:t> or </a:t>
            </a:r>
            <a:r>
              <a:rPr lang="it-IT" sz="2400" dirty="0" err="1" smtClean="0">
                <a:solidFill>
                  <a:srgbClr val="514A40"/>
                </a:solidFill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data in the </a:t>
            </a:r>
            <a:r>
              <a:rPr lang="it-IT" sz="2400" dirty="0" err="1" smtClean="0">
                <a:solidFill>
                  <a:srgbClr val="514A40"/>
                </a:solidFill>
              </a:rPr>
              <a:t>process’s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address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space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PLR </a:t>
            </a:r>
            <a:r>
              <a:rPr lang="it-IT" sz="2400" dirty="0" err="1" smtClean="0">
                <a:solidFill>
                  <a:srgbClr val="514A40"/>
                </a:solidFill>
              </a:rPr>
              <a:t>inserts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probes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marks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points</a:t>
            </a:r>
            <a:r>
              <a:rPr lang="it-IT" sz="2400" dirty="0" smtClean="0">
                <a:solidFill>
                  <a:srgbClr val="514A40"/>
                </a:solidFill>
              </a:rPr>
              <a:t> in the code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epoch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boundaries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An </a:t>
            </a:r>
            <a:r>
              <a:rPr lang="it-IT" sz="2400" dirty="0" err="1" smtClean="0">
                <a:solidFill>
                  <a:srgbClr val="514A40"/>
                </a:solidFill>
              </a:rPr>
              <a:t>epoch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timeslice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program</a:t>
            </a:r>
            <a:r>
              <a:rPr lang="it-IT" sz="2400" dirty="0" smtClean="0">
                <a:solidFill>
                  <a:srgbClr val="514A40"/>
                </a:solidFill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the start and end </a:t>
            </a:r>
            <a:r>
              <a:rPr lang="it-IT" sz="2400" dirty="0" err="1" smtClean="0">
                <a:solidFill>
                  <a:srgbClr val="514A40"/>
                </a:solidFill>
              </a:rPr>
              <a:t>points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known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identical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across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Signal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handling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deferred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handled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epoch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boundaries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/>
              <a:t>Asynchronous</a:t>
            </a:r>
            <a:r>
              <a:rPr lang="it-IT" dirty="0"/>
              <a:t> </a:t>
            </a:r>
            <a:r>
              <a:rPr lang="it-IT" dirty="0" err="1"/>
              <a:t>signals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3866847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860670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Figurehead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receives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asynchronous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signal</a:t>
            </a:r>
            <a:endParaRPr lang="it-IT" sz="24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7566659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9" name="Figura a mano libera 8"/>
          <p:cNvSpPr/>
          <p:nvPr/>
        </p:nvSpPr>
        <p:spPr>
          <a:xfrm>
            <a:off x="4560481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It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sends</a:t>
            </a:r>
            <a:r>
              <a:rPr lang="it-IT" sz="2400" kern="1200" dirty="0" smtClean="0"/>
              <a:t> a SIGSTOP to </a:t>
            </a:r>
            <a:r>
              <a:rPr lang="it-IT" sz="2400" kern="1200" dirty="0" err="1" smtClean="0"/>
              <a:t>all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redundant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processes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2364658" y="3117955"/>
            <a:ext cx="7399623" cy="661234"/>
          </a:xfrm>
          <a:custGeom>
            <a:avLst/>
            <a:gdLst>
              <a:gd name="connsiteX0" fmla="*/ 7399623 w 7399623"/>
              <a:gd name="connsiteY0" fmla="*/ 0 h 661234"/>
              <a:gd name="connsiteX1" fmla="*/ 7399623 w 7399623"/>
              <a:gd name="connsiteY1" fmla="*/ 347717 h 661234"/>
              <a:gd name="connsiteX2" fmla="*/ 0 w 7399623"/>
              <a:gd name="connsiteY2" fmla="*/ 347717 h 661234"/>
              <a:gd name="connsiteX3" fmla="*/ 0 w 7399623"/>
              <a:gd name="connsiteY3" fmla="*/ 661234 h 66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623" h="661234">
                <a:moveTo>
                  <a:pt x="7399623" y="0"/>
                </a:moveTo>
                <a:lnTo>
                  <a:pt x="7399623" y="347717"/>
                </a:lnTo>
                <a:lnTo>
                  <a:pt x="0" y="347717"/>
                </a:lnTo>
                <a:lnTo>
                  <a:pt x="0" y="661234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6715" tIns="327154" rIns="3526714" bIns="327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1" name="Figura a mano libera 10"/>
          <p:cNvSpPr/>
          <p:nvPr/>
        </p:nvSpPr>
        <p:spPr>
          <a:xfrm>
            <a:off x="8260293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It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inspects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epoch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counter</a:t>
            </a:r>
            <a:r>
              <a:rPr lang="it-IT" sz="2400" kern="1200" dirty="0" smtClean="0"/>
              <a:t> of </a:t>
            </a:r>
            <a:r>
              <a:rPr lang="it-IT" sz="2400" kern="1200" dirty="0" err="1" smtClean="0"/>
              <a:t>each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redundant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process</a:t>
            </a:r>
            <a:endParaRPr lang="it-IT" sz="24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3866847" y="466826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8" rIns="326022" bIns="4225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3" name="Figura a mano libera 12"/>
          <p:cNvSpPr/>
          <p:nvPr/>
        </p:nvSpPr>
        <p:spPr>
          <a:xfrm>
            <a:off x="860670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A </a:t>
            </a:r>
            <a:r>
              <a:rPr lang="it-IT" sz="2000" dirty="0" err="1" smtClean="0"/>
              <a:t>pending</a:t>
            </a:r>
            <a:r>
              <a:rPr lang="it-IT" sz="2000" dirty="0" smtClean="0"/>
              <a:t> </a:t>
            </a:r>
            <a:r>
              <a:rPr lang="it-IT" sz="2000" dirty="0" err="1" smtClean="0"/>
              <a:t>signal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set up to be </a:t>
            </a:r>
            <a:r>
              <a:rPr lang="it-IT" sz="2000" dirty="0" err="1" smtClean="0"/>
              <a:t>serviced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an </a:t>
            </a:r>
            <a:r>
              <a:rPr lang="it-IT" sz="2000" dirty="0" err="1" smtClean="0"/>
              <a:t>epoch</a:t>
            </a:r>
            <a:r>
              <a:rPr lang="it-IT" sz="2000" dirty="0" smtClean="0"/>
              <a:t> </a:t>
            </a:r>
            <a:r>
              <a:rPr lang="it-IT" sz="2000" dirty="0" err="1" smtClean="0"/>
              <a:t>count</a:t>
            </a:r>
            <a:r>
              <a:rPr lang="it-IT" sz="2000" dirty="0" smtClean="0"/>
              <a:t> </a:t>
            </a:r>
            <a:r>
              <a:rPr lang="it-IT" sz="2000" dirty="0" err="1" smtClean="0"/>
              <a:t>equal</a:t>
            </a:r>
            <a:r>
              <a:rPr lang="it-IT" sz="2000" dirty="0" smtClean="0"/>
              <a:t> to the </a:t>
            </a:r>
            <a:r>
              <a:rPr lang="it-IT" sz="2000" dirty="0" err="1" smtClean="0"/>
              <a:t>largest</a:t>
            </a:r>
            <a:r>
              <a:rPr lang="it-IT" sz="2000" dirty="0" smtClean="0"/>
              <a:t> </a:t>
            </a:r>
            <a:r>
              <a:rPr lang="it-IT" sz="2000" dirty="0" err="1" smtClean="0"/>
              <a:t>current</a:t>
            </a:r>
            <a:r>
              <a:rPr lang="it-IT" sz="2000" dirty="0" smtClean="0"/>
              <a:t> </a:t>
            </a:r>
            <a:r>
              <a:rPr lang="it-IT" sz="2000" dirty="0" err="1" smtClean="0"/>
              <a:t>epoch</a:t>
            </a:r>
            <a:r>
              <a:rPr lang="it-IT" sz="2000" dirty="0" smtClean="0"/>
              <a:t> </a:t>
            </a:r>
            <a:r>
              <a:rPr lang="it-IT" sz="2000" dirty="0" err="1" smtClean="0"/>
              <a:t>counter</a:t>
            </a:r>
            <a:r>
              <a:rPr lang="it-IT" sz="2000" dirty="0" smtClean="0"/>
              <a:t> plus </a:t>
            </a:r>
            <a:r>
              <a:rPr lang="it-IT" sz="2000" dirty="0" err="1" smtClean="0"/>
              <a:t>one</a:t>
            </a:r>
            <a:endParaRPr lang="it-IT" sz="20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4560481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resumes</a:t>
            </a:r>
            <a:r>
              <a:rPr lang="it-IT" sz="2400" dirty="0"/>
              <a:t> the </a:t>
            </a:r>
            <a:r>
              <a:rPr lang="it-IT" sz="2400" dirty="0" err="1"/>
              <a:t>execution</a:t>
            </a:r>
            <a:r>
              <a:rPr lang="it-IT" sz="2400" dirty="0"/>
              <a:t> of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redundant</a:t>
            </a:r>
            <a:r>
              <a:rPr lang="it-IT" sz="2400" dirty="0"/>
              <a:t> </a:t>
            </a:r>
            <a:r>
              <a:rPr lang="it-IT" sz="2400" dirty="0" err="1" smtClean="0"/>
              <a:t>processes</a:t>
            </a:r>
            <a:endParaRPr lang="it-IT" sz="2400" dirty="0"/>
          </a:p>
        </p:txBody>
      </p:sp>
      <p:sp>
        <p:nvSpPr>
          <p:cNvPr id="15" name="Figura a mano libera 14"/>
          <p:cNvSpPr/>
          <p:nvPr/>
        </p:nvSpPr>
        <p:spPr>
          <a:xfrm>
            <a:off x="7566659" y="4662350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8" rIns="326022" bIns="42257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6" name="Figura a mano libera 15"/>
          <p:cNvSpPr/>
          <p:nvPr/>
        </p:nvSpPr>
        <p:spPr>
          <a:xfrm>
            <a:off x="8260293" y="380567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2240" tIns="142240" rIns="142240" bIns="142240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kern="1200" dirty="0" smtClean="0"/>
              <a:t>The </a:t>
            </a:r>
            <a:r>
              <a:rPr lang="it-IT" sz="2000" kern="1200" dirty="0" err="1" smtClean="0"/>
              <a:t>redundant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processes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execute</a:t>
            </a:r>
            <a:r>
              <a:rPr lang="it-IT" sz="2000" kern="1200" dirty="0" smtClean="0"/>
              <a:t> and, </a:t>
            </a:r>
            <a:r>
              <a:rPr lang="it-IT" sz="2000" kern="1200" dirty="0" err="1" smtClean="0"/>
              <a:t>at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each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epoch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boundary</a:t>
            </a:r>
            <a:r>
              <a:rPr lang="it-IT" sz="2000" kern="1200" dirty="0" smtClean="0"/>
              <a:t>, </a:t>
            </a:r>
            <a:r>
              <a:rPr lang="it-IT" sz="2000" kern="1200" dirty="0" err="1" smtClean="0"/>
              <a:t>check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if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there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is</a:t>
            </a:r>
            <a:r>
              <a:rPr lang="it-IT" sz="2000" kern="1200" dirty="0" smtClean="0"/>
              <a:t> a </a:t>
            </a:r>
            <a:r>
              <a:rPr lang="it-IT" sz="2000" kern="1200" dirty="0" err="1" smtClean="0"/>
              <a:t>pending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signal</a:t>
            </a:r>
            <a:r>
              <a:rPr lang="it-IT" sz="2000" kern="1200" dirty="0" smtClean="0"/>
              <a:t> to be </a:t>
            </a:r>
            <a:r>
              <a:rPr lang="it-IT" sz="2000" kern="1200" dirty="0" err="1" smtClean="0"/>
              <a:t>handled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18471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Transient</a:t>
            </a:r>
            <a:r>
              <a:rPr lang="it-IT" dirty="0" smtClean="0"/>
              <a:t> fault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1245737" y="1151917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Output </a:t>
            </a:r>
            <a:r>
              <a:rPr lang="it-IT" sz="2400" kern="1200" dirty="0" err="1" smtClean="0"/>
              <a:t>mismatch</a:t>
            </a:r>
            <a:endParaRPr lang="it-IT" sz="2400" kern="1200" dirty="0"/>
          </a:p>
        </p:txBody>
      </p:sp>
      <p:sp>
        <p:nvSpPr>
          <p:cNvPr id="7" name="Figura a mano libera 6"/>
          <p:cNvSpPr/>
          <p:nvPr/>
        </p:nvSpPr>
        <p:spPr>
          <a:xfrm>
            <a:off x="1245737" y="1718775"/>
            <a:ext cx="9700527" cy="700790"/>
          </a:xfrm>
          <a:custGeom>
            <a:avLst/>
            <a:gdLst>
              <a:gd name="connsiteX0" fmla="*/ 0 w 9700527"/>
              <a:gd name="connsiteY0" fmla="*/ 0 h 700790"/>
              <a:gd name="connsiteX1" fmla="*/ 9700527 w 9700527"/>
              <a:gd name="connsiteY1" fmla="*/ 0 h 700790"/>
              <a:gd name="connsiteX2" fmla="*/ 9700527 w 9700527"/>
              <a:gd name="connsiteY2" fmla="*/ 700790 h 700790"/>
              <a:gd name="connsiteX3" fmla="*/ 0 w 9700527"/>
              <a:gd name="connsiteY3" fmla="*/ 700790 h 700790"/>
              <a:gd name="connsiteX4" fmla="*/ 0 w 9700527"/>
              <a:gd name="connsiteY4" fmla="*/ 0 h 7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700790">
                <a:moveTo>
                  <a:pt x="0" y="0"/>
                </a:moveTo>
                <a:lnTo>
                  <a:pt x="9700527" y="0"/>
                </a:lnTo>
                <a:lnTo>
                  <a:pt x="9700527" y="700790"/>
                </a:lnTo>
                <a:lnTo>
                  <a:pt x="0" y="7007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Transient</a:t>
            </a:r>
            <a:r>
              <a:rPr lang="it-IT" sz="2400" kern="1200" dirty="0" smtClean="0"/>
              <a:t> fault </a:t>
            </a:r>
            <a:r>
              <a:rPr lang="it-IT" sz="2400" kern="1200" dirty="0" err="1" smtClean="0"/>
              <a:t>will</a:t>
            </a:r>
            <a:r>
              <a:rPr lang="it-IT" sz="2400" kern="1200" dirty="0" smtClean="0"/>
              <a:t> be </a:t>
            </a:r>
            <a:r>
              <a:rPr lang="it-IT" sz="2400" kern="1200" dirty="0" err="1" smtClean="0"/>
              <a:t>detected</a:t>
            </a:r>
            <a:r>
              <a:rPr lang="it-IT" sz="2400" kern="1200" dirty="0" smtClean="0"/>
              <a:t> with the output </a:t>
            </a:r>
            <a:r>
              <a:rPr lang="it-IT" sz="2400" kern="1200" dirty="0" err="1" smtClean="0"/>
              <a:t>comparison</a:t>
            </a:r>
            <a:endParaRPr lang="it-IT" sz="24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1245737" y="2419565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Watchdog time-out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1245737" y="2986424"/>
            <a:ext cx="9700527" cy="1076400"/>
          </a:xfrm>
          <a:custGeom>
            <a:avLst/>
            <a:gdLst>
              <a:gd name="connsiteX0" fmla="*/ 0 w 9700527"/>
              <a:gd name="connsiteY0" fmla="*/ 0 h 1076400"/>
              <a:gd name="connsiteX1" fmla="*/ 9700527 w 9700527"/>
              <a:gd name="connsiteY1" fmla="*/ 0 h 1076400"/>
              <a:gd name="connsiteX2" fmla="*/ 9700527 w 9700527"/>
              <a:gd name="connsiteY2" fmla="*/ 1076400 h 1076400"/>
              <a:gd name="connsiteX3" fmla="*/ 0 w 9700527"/>
              <a:gd name="connsiteY3" fmla="*/ 1076400 h 1076400"/>
              <a:gd name="connsiteX4" fmla="*/ 0 w 9700527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1076400">
                <a:moveTo>
                  <a:pt x="0" y="0"/>
                </a:moveTo>
                <a:lnTo>
                  <a:pt x="9700527" y="0"/>
                </a:lnTo>
                <a:lnTo>
                  <a:pt x="9700527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A fault cause an </a:t>
            </a:r>
            <a:r>
              <a:rPr lang="it-IT" sz="2400" kern="1200" dirty="0" err="1" smtClean="0"/>
              <a:t>error</a:t>
            </a:r>
            <a:r>
              <a:rPr lang="it-IT" sz="2400" kern="1200" dirty="0" smtClean="0"/>
              <a:t> in control flow, </a:t>
            </a:r>
            <a:r>
              <a:rPr lang="it-IT" sz="2400" kern="1200" dirty="0" err="1" smtClean="0"/>
              <a:t>wich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calls</a:t>
            </a:r>
            <a:r>
              <a:rPr lang="it-IT" sz="2400" kern="1200" dirty="0" smtClean="0"/>
              <a:t> an </a:t>
            </a:r>
            <a:r>
              <a:rPr lang="it-IT" sz="2400" kern="1200" dirty="0" err="1" smtClean="0"/>
              <a:t>errant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system</a:t>
            </a:r>
            <a:r>
              <a:rPr lang="it-IT" sz="2400" kern="1200" dirty="0" smtClean="0"/>
              <a:t> call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Transient</a:t>
            </a:r>
            <a:r>
              <a:rPr lang="it-IT" sz="2400" kern="1200" dirty="0" smtClean="0"/>
              <a:t> fault cause a </a:t>
            </a:r>
            <a:r>
              <a:rPr lang="it-IT" sz="2400" kern="1200" dirty="0" err="1" smtClean="0"/>
              <a:t>process</a:t>
            </a:r>
            <a:r>
              <a:rPr lang="it-IT" sz="2400" kern="1200" dirty="0" smtClean="0"/>
              <a:t> to </a:t>
            </a:r>
            <a:r>
              <a:rPr lang="it-IT" sz="2400" kern="1200" dirty="0" err="1" smtClean="0"/>
              <a:t>hang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indefinitely</a:t>
            </a:r>
            <a:endParaRPr lang="it-IT" sz="24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1245737" y="4062824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Program </a:t>
            </a:r>
            <a:r>
              <a:rPr lang="it-IT" sz="2400" kern="1200" dirty="0" err="1" smtClean="0"/>
              <a:t>failure</a:t>
            </a:r>
            <a:endParaRPr lang="it-IT" sz="2400" kern="1200" dirty="0"/>
          </a:p>
        </p:txBody>
      </p:sp>
      <p:sp>
        <p:nvSpPr>
          <p:cNvPr id="15" name="Figura a mano libera 14"/>
          <p:cNvSpPr/>
          <p:nvPr/>
        </p:nvSpPr>
        <p:spPr>
          <a:xfrm>
            <a:off x="1245737" y="4629682"/>
            <a:ext cx="9700527" cy="1076400"/>
          </a:xfrm>
          <a:custGeom>
            <a:avLst/>
            <a:gdLst>
              <a:gd name="connsiteX0" fmla="*/ 0 w 9700527"/>
              <a:gd name="connsiteY0" fmla="*/ 0 h 1076400"/>
              <a:gd name="connsiteX1" fmla="*/ 9700527 w 9700527"/>
              <a:gd name="connsiteY1" fmla="*/ 0 h 1076400"/>
              <a:gd name="connsiteX2" fmla="*/ 9700527 w 9700527"/>
              <a:gd name="connsiteY2" fmla="*/ 1076400 h 1076400"/>
              <a:gd name="connsiteX3" fmla="*/ 0 w 9700527"/>
              <a:gd name="connsiteY3" fmla="*/ 1076400 h 1076400"/>
              <a:gd name="connsiteX4" fmla="*/ 0 w 9700527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1076400">
                <a:moveTo>
                  <a:pt x="0" y="0"/>
                </a:moveTo>
                <a:lnTo>
                  <a:pt x="9700527" y="0"/>
                </a:lnTo>
                <a:lnTo>
                  <a:pt x="9700527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Segmentation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violation</a:t>
            </a:r>
            <a:r>
              <a:rPr lang="it-IT" sz="2400" kern="1200" dirty="0" smtClean="0"/>
              <a:t>, bus </a:t>
            </a:r>
            <a:r>
              <a:rPr lang="it-IT" sz="2400" kern="1200" dirty="0" err="1" smtClean="0"/>
              <a:t>error</a:t>
            </a:r>
            <a:r>
              <a:rPr lang="it-IT" sz="2400" kern="1200" dirty="0" smtClean="0"/>
              <a:t>, </a:t>
            </a:r>
            <a:r>
              <a:rPr lang="it-IT" sz="2400" kern="1200" dirty="0" err="1" smtClean="0"/>
              <a:t>illegal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instruction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Signal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handlers</a:t>
            </a:r>
            <a:r>
              <a:rPr lang="it-IT" sz="2400" kern="1200" dirty="0" smtClean="0"/>
              <a:t> are set up to catch the </a:t>
            </a:r>
            <a:r>
              <a:rPr lang="it-IT" sz="2400" kern="1200" dirty="0" err="1" smtClean="0"/>
              <a:t>corresponding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signal</a:t>
            </a:r>
            <a:endParaRPr lang="it-IT" sz="2400" kern="1200" dirty="0"/>
          </a:p>
        </p:txBody>
      </p:sp>
    </p:spTree>
    <p:extLst>
      <p:ext uri="{BB962C8B-B14F-4D97-AF65-F5344CB8AC3E}">
        <p14:creationId xmlns:p14="http://schemas.microsoft.com/office/powerpoint/2010/main" val="156224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2" grpId="0" animBg="1"/>
      <p:bldP spid="13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Transient</a:t>
            </a:r>
            <a:r>
              <a:rPr lang="it-IT" dirty="0" smtClean="0"/>
              <a:t> fault </a:t>
            </a:r>
            <a:r>
              <a:rPr lang="it-IT" dirty="0" err="1" smtClean="0"/>
              <a:t>recovery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killed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replaced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duplicating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endParaRPr lang="it-IT" sz="2400" dirty="0" smtClean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1245737" y="1151917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Output </a:t>
            </a:r>
            <a:r>
              <a:rPr lang="it-IT" sz="2400" kern="1200" dirty="0" err="1" smtClean="0"/>
              <a:t>mismatch</a:t>
            </a:r>
            <a:endParaRPr lang="it-IT" sz="2400" kern="1200" dirty="0"/>
          </a:p>
        </p:txBody>
      </p:sp>
      <p:sp>
        <p:nvSpPr>
          <p:cNvPr id="7" name="Figura a mano libera 6"/>
          <p:cNvSpPr/>
          <p:nvPr/>
        </p:nvSpPr>
        <p:spPr>
          <a:xfrm>
            <a:off x="1245737" y="1718775"/>
            <a:ext cx="9700527" cy="700790"/>
          </a:xfrm>
          <a:custGeom>
            <a:avLst/>
            <a:gdLst>
              <a:gd name="connsiteX0" fmla="*/ 0 w 9700527"/>
              <a:gd name="connsiteY0" fmla="*/ 0 h 700790"/>
              <a:gd name="connsiteX1" fmla="*/ 9700527 w 9700527"/>
              <a:gd name="connsiteY1" fmla="*/ 0 h 700790"/>
              <a:gd name="connsiteX2" fmla="*/ 9700527 w 9700527"/>
              <a:gd name="connsiteY2" fmla="*/ 700790 h 700790"/>
              <a:gd name="connsiteX3" fmla="*/ 0 w 9700527"/>
              <a:gd name="connsiteY3" fmla="*/ 700790 h 700790"/>
              <a:gd name="connsiteX4" fmla="*/ 0 w 9700527"/>
              <a:gd name="connsiteY4" fmla="*/ 0 h 700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700790">
                <a:moveTo>
                  <a:pt x="0" y="0"/>
                </a:moveTo>
                <a:lnTo>
                  <a:pt x="9700527" y="0"/>
                </a:lnTo>
                <a:lnTo>
                  <a:pt x="9700527" y="700790"/>
                </a:lnTo>
                <a:lnTo>
                  <a:pt x="0" y="70079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smtClean="0"/>
              <a:t>The </a:t>
            </a:r>
            <a:r>
              <a:rPr lang="it-IT" sz="2400" kern="1200" dirty="0" err="1" smtClean="0"/>
              <a:t>process</a:t>
            </a:r>
            <a:r>
              <a:rPr lang="it-IT" sz="2400" kern="1200" dirty="0" smtClean="0"/>
              <a:t> with </a:t>
            </a:r>
            <a:r>
              <a:rPr lang="it-IT" sz="2400" kern="1200" dirty="0" err="1" smtClean="0"/>
              <a:t>incorrect</a:t>
            </a:r>
            <a:r>
              <a:rPr lang="it-IT" sz="2400" kern="1200" dirty="0" smtClean="0"/>
              <a:t> data are </a:t>
            </a:r>
            <a:r>
              <a:rPr lang="it-IT" sz="2400" kern="1200" dirty="0" err="1" smtClean="0"/>
              <a:t>immediately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killed</a:t>
            </a:r>
            <a:endParaRPr lang="it-IT" sz="24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1245737" y="2419565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Watchdog time-out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1245737" y="2986424"/>
            <a:ext cx="9700527" cy="1076400"/>
          </a:xfrm>
          <a:custGeom>
            <a:avLst/>
            <a:gdLst>
              <a:gd name="connsiteX0" fmla="*/ 0 w 9700527"/>
              <a:gd name="connsiteY0" fmla="*/ 0 h 1076400"/>
              <a:gd name="connsiteX1" fmla="*/ 9700527 w 9700527"/>
              <a:gd name="connsiteY1" fmla="*/ 0 h 1076400"/>
              <a:gd name="connsiteX2" fmla="*/ 9700527 w 9700527"/>
              <a:gd name="connsiteY2" fmla="*/ 1076400 h 1076400"/>
              <a:gd name="connsiteX3" fmla="*/ 0 w 9700527"/>
              <a:gd name="connsiteY3" fmla="*/ 1076400 h 1076400"/>
              <a:gd name="connsiteX4" fmla="*/ 0 w 9700527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1076400">
                <a:moveTo>
                  <a:pt x="0" y="0"/>
                </a:moveTo>
                <a:lnTo>
                  <a:pt x="9700527" y="0"/>
                </a:lnTo>
                <a:lnTo>
                  <a:pt x="9700527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There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only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one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process</a:t>
            </a:r>
            <a:r>
              <a:rPr lang="it-IT" sz="2400" kern="1200" dirty="0" smtClean="0"/>
              <a:t> in the </a:t>
            </a:r>
            <a:r>
              <a:rPr lang="it-IT" sz="2400" kern="1200" dirty="0" err="1" smtClean="0"/>
              <a:t>emulation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unit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it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will</a:t>
            </a:r>
            <a:r>
              <a:rPr lang="it-IT" sz="2400" kern="1200" dirty="0" smtClean="0"/>
              <a:t> be </a:t>
            </a:r>
            <a:r>
              <a:rPr lang="it-IT" sz="2400" kern="1200" dirty="0" err="1" smtClean="0"/>
              <a:t>killed</a:t>
            </a:r>
            <a:endParaRPr lang="it-IT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All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processes</a:t>
            </a:r>
            <a:r>
              <a:rPr lang="it-IT" sz="2400" kern="1200" dirty="0" smtClean="0"/>
              <a:t> are in the </a:t>
            </a:r>
            <a:r>
              <a:rPr lang="it-IT" sz="2400" kern="1200" dirty="0" err="1" smtClean="0"/>
              <a:t>emulation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unit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except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one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that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will</a:t>
            </a:r>
            <a:r>
              <a:rPr lang="it-IT" sz="2400" kern="1200" dirty="0" smtClean="0"/>
              <a:t> be </a:t>
            </a:r>
            <a:r>
              <a:rPr lang="it-IT" sz="2400" kern="1200" dirty="0" err="1" smtClean="0"/>
              <a:t>killed</a:t>
            </a:r>
            <a:endParaRPr lang="it-IT" sz="24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1245737" y="4062824"/>
            <a:ext cx="9700527" cy="566858"/>
          </a:xfrm>
          <a:custGeom>
            <a:avLst/>
            <a:gdLst>
              <a:gd name="connsiteX0" fmla="*/ 0 w 9700527"/>
              <a:gd name="connsiteY0" fmla="*/ 94478 h 566858"/>
              <a:gd name="connsiteX1" fmla="*/ 94478 w 9700527"/>
              <a:gd name="connsiteY1" fmla="*/ 0 h 566858"/>
              <a:gd name="connsiteX2" fmla="*/ 9606049 w 9700527"/>
              <a:gd name="connsiteY2" fmla="*/ 0 h 566858"/>
              <a:gd name="connsiteX3" fmla="*/ 9700527 w 9700527"/>
              <a:gd name="connsiteY3" fmla="*/ 94478 h 566858"/>
              <a:gd name="connsiteX4" fmla="*/ 9700527 w 9700527"/>
              <a:gd name="connsiteY4" fmla="*/ 472380 h 566858"/>
              <a:gd name="connsiteX5" fmla="*/ 9606049 w 9700527"/>
              <a:gd name="connsiteY5" fmla="*/ 566858 h 566858"/>
              <a:gd name="connsiteX6" fmla="*/ 94478 w 9700527"/>
              <a:gd name="connsiteY6" fmla="*/ 566858 h 566858"/>
              <a:gd name="connsiteX7" fmla="*/ 0 w 9700527"/>
              <a:gd name="connsiteY7" fmla="*/ 472380 h 566858"/>
              <a:gd name="connsiteX8" fmla="*/ 0 w 9700527"/>
              <a:gd name="connsiteY8" fmla="*/ 94478 h 56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00527" h="566858">
                <a:moveTo>
                  <a:pt x="0" y="94478"/>
                </a:moveTo>
                <a:cubicBezTo>
                  <a:pt x="0" y="42299"/>
                  <a:pt x="42299" y="0"/>
                  <a:pt x="94478" y="0"/>
                </a:cubicBezTo>
                <a:lnTo>
                  <a:pt x="9606049" y="0"/>
                </a:lnTo>
                <a:cubicBezTo>
                  <a:pt x="9658228" y="0"/>
                  <a:pt x="9700527" y="42299"/>
                  <a:pt x="9700527" y="94478"/>
                </a:cubicBezTo>
                <a:lnTo>
                  <a:pt x="9700527" y="472380"/>
                </a:lnTo>
                <a:cubicBezTo>
                  <a:pt x="9700527" y="524559"/>
                  <a:pt x="9658228" y="566858"/>
                  <a:pt x="9606049" y="566858"/>
                </a:cubicBezTo>
                <a:lnTo>
                  <a:pt x="94478" y="566858"/>
                </a:lnTo>
                <a:cubicBezTo>
                  <a:pt x="42299" y="566858"/>
                  <a:pt x="0" y="524559"/>
                  <a:pt x="0" y="472380"/>
                </a:cubicBezTo>
                <a:lnTo>
                  <a:pt x="0" y="94478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9112" tIns="119112" rIns="119112" bIns="119112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Program </a:t>
            </a:r>
            <a:r>
              <a:rPr lang="it-IT" sz="2400" kern="1200" dirty="0" err="1" smtClean="0"/>
              <a:t>failure</a:t>
            </a:r>
            <a:endParaRPr lang="it-IT" sz="2400" kern="1200" dirty="0"/>
          </a:p>
        </p:txBody>
      </p:sp>
      <p:sp>
        <p:nvSpPr>
          <p:cNvPr id="15" name="Figura a mano libera 14"/>
          <p:cNvSpPr/>
          <p:nvPr/>
        </p:nvSpPr>
        <p:spPr>
          <a:xfrm>
            <a:off x="1245737" y="4629682"/>
            <a:ext cx="9700527" cy="1076400"/>
          </a:xfrm>
          <a:custGeom>
            <a:avLst/>
            <a:gdLst>
              <a:gd name="connsiteX0" fmla="*/ 0 w 9700527"/>
              <a:gd name="connsiteY0" fmla="*/ 0 h 1076400"/>
              <a:gd name="connsiteX1" fmla="*/ 9700527 w 9700527"/>
              <a:gd name="connsiteY1" fmla="*/ 0 h 1076400"/>
              <a:gd name="connsiteX2" fmla="*/ 9700527 w 9700527"/>
              <a:gd name="connsiteY2" fmla="*/ 1076400 h 1076400"/>
              <a:gd name="connsiteX3" fmla="*/ 0 w 9700527"/>
              <a:gd name="connsiteY3" fmla="*/ 1076400 h 1076400"/>
              <a:gd name="connsiteX4" fmla="*/ 0 w 9700527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0527" h="1076400">
                <a:moveTo>
                  <a:pt x="0" y="0"/>
                </a:moveTo>
                <a:lnTo>
                  <a:pt x="9700527" y="0"/>
                </a:lnTo>
                <a:lnTo>
                  <a:pt x="9700527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7992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it-IT" sz="2400" kern="1200" dirty="0" err="1" smtClean="0"/>
              <a:t>Incorrect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process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already</a:t>
            </a:r>
            <a:r>
              <a:rPr lang="it-IT" sz="2400" kern="1200" dirty="0" smtClean="0"/>
              <a:t> dead</a:t>
            </a:r>
            <a:endParaRPr lang="it-IT" sz="2400" kern="1200" dirty="0"/>
          </a:p>
        </p:txBody>
      </p:sp>
    </p:spTree>
    <p:extLst>
      <p:ext uri="{BB962C8B-B14F-4D97-AF65-F5344CB8AC3E}">
        <p14:creationId xmlns:p14="http://schemas.microsoft.com/office/powerpoint/2010/main" val="72135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12" grpId="0" animBg="1"/>
      <p:bldP spid="13" grpId="0"/>
      <p:bldP spid="14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601025"/>
          </a:xfrm>
        </p:spPr>
        <p:txBody>
          <a:bodyPr>
            <a:normAutofit/>
          </a:bodyPr>
          <a:lstStyle/>
          <a:p>
            <a:r>
              <a:rPr lang="it-IT" sz="2400" i="1" dirty="0" err="1">
                <a:solidFill>
                  <a:srgbClr val="514A40"/>
                </a:solidFill>
              </a:rPr>
              <a:t>Transient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i="1" dirty="0" err="1">
                <a:solidFill>
                  <a:srgbClr val="514A40"/>
                </a:solidFill>
              </a:rPr>
              <a:t>faults</a:t>
            </a:r>
            <a:r>
              <a:rPr lang="it-IT" sz="2400" dirty="0">
                <a:solidFill>
                  <a:srgbClr val="514A40"/>
                </a:solidFill>
              </a:rPr>
              <a:t> = </a:t>
            </a:r>
            <a:r>
              <a:rPr lang="it-IT" sz="2400" dirty="0" err="1">
                <a:solidFill>
                  <a:srgbClr val="514A40"/>
                </a:solidFill>
              </a:rPr>
              <a:t>event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that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invert</a:t>
            </a:r>
            <a:r>
              <a:rPr lang="it-IT" sz="2400" dirty="0">
                <a:solidFill>
                  <a:srgbClr val="514A40"/>
                </a:solidFill>
              </a:rPr>
              <a:t> the state of a </a:t>
            </a:r>
            <a:r>
              <a:rPr lang="en-GB" sz="2400" dirty="0" smtClean="0">
                <a:solidFill>
                  <a:srgbClr val="514A40"/>
                </a:solidFill>
              </a:rPr>
              <a:t>transistor</a:t>
            </a:r>
          </a:p>
          <a:p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inverted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value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propagate to cause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execution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available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transistor per chip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grows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exponentially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rate of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entire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chip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expected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increase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dramatically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715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Windows of </a:t>
            </a:r>
            <a:r>
              <a:rPr lang="it-IT" dirty="0" err="1" smtClean="0"/>
              <a:t>vulnerability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fault </a:t>
            </a:r>
            <a:r>
              <a:rPr lang="it-IT" sz="2400" dirty="0" err="1">
                <a:solidFill>
                  <a:srgbClr val="514A40"/>
                </a:solidFill>
              </a:rPr>
              <a:t>tolerance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techniques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have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windows</a:t>
            </a:r>
            <a:r>
              <a:rPr lang="it-IT" sz="2400" dirty="0">
                <a:solidFill>
                  <a:srgbClr val="514A40"/>
                </a:solidFill>
              </a:rPr>
              <a:t> of </a:t>
            </a:r>
            <a:r>
              <a:rPr lang="it-IT" sz="2400" dirty="0" err="1">
                <a:solidFill>
                  <a:srgbClr val="514A40"/>
                </a:solidFill>
              </a:rPr>
              <a:t>vulnerability</a:t>
            </a:r>
            <a:r>
              <a:rPr lang="it-IT" sz="2400" dirty="0">
                <a:solidFill>
                  <a:srgbClr val="514A40"/>
                </a:solidFill>
              </a:rPr>
              <a:t>, </a:t>
            </a:r>
            <a:r>
              <a:rPr lang="it-IT" sz="2400" dirty="0" err="1">
                <a:solidFill>
                  <a:srgbClr val="514A40"/>
                </a:solidFill>
              </a:rPr>
              <a:t>wich</a:t>
            </a:r>
            <a:r>
              <a:rPr lang="it-IT" sz="2400" dirty="0">
                <a:solidFill>
                  <a:srgbClr val="514A40"/>
                </a:solidFill>
              </a:rPr>
              <a:t> are </a:t>
            </a:r>
            <a:r>
              <a:rPr lang="it-IT" sz="2400" dirty="0" err="1">
                <a:solidFill>
                  <a:srgbClr val="514A40"/>
                </a:solidFill>
              </a:rPr>
              <a:t>usually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associated</a:t>
            </a:r>
            <a:r>
              <a:rPr lang="it-IT" sz="2400" dirty="0">
                <a:solidFill>
                  <a:srgbClr val="514A40"/>
                </a:solidFill>
              </a:rPr>
              <a:t> with </a:t>
            </a:r>
            <a:r>
              <a:rPr lang="it-IT" sz="2400" dirty="0" err="1">
                <a:solidFill>
                  <a:srgbClr val="514A40"/>
                </a:solidFill>
              </a:rPr>
              <a:t>faults</a:t>
            </a:r>
            <a:r>
              <a:rPr lang="it-IT" sz="2400" dirty="0">
                <a:solidFill>
                  <a:srgbClr val="514A40"/>
                </a:solidFill>
              </a:rPr>
              <a:t> to the </a:t>
            </a:r>
            <a:r>
              <a:rPr lang="it-IT" sz="2400" dirty="0" err="1">
                <a:solidFill>
                  <a:srgbClr val="514A40"/>
                </a:solidFill>
              </a:rPr>
              <a:t>checker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mechanism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Figurehead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a single </a:t>
            </a:r>
            <a:r>
              <a:rPr lang="it-IT" sz="2400" dirty="0" err="1" smtClean="0">
                <a:solidFill>
                  <a:srgbClr val="514A40"/>
                </a:solidFill>
              </a:rPr>
              <a:t>point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failure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but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performs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almost</a:t>
            </a:r>
            <a:r>
              <a:rPr lang="it-IT" sz="2400" dirty="0" smtClean="0">
                <a:solidFill>
                  <a:srgbClr val="514A40"/>
                </a:solidFill>
              </a:rPr>
              <a:t> no </a:t>
            </a:r>
            <a:r>
              <a:rPr lang="it-IT" sz="2400" dirty="0" err="1" smtClean="0">
                <a:solidFill>
                  <a:srgbClr val="514A40"/>
                </a:solidFill>
              </a:rPr>
              <a:t>real</a:t>
            </a:r>
            <a:r>
              <a:rPr lang="it-IT" sz="2400" dirty="0" smtClean="0">
                <a:solidFill>
                  <a:srgbClr val="514A40"/>
                </a:solidFill>
              </a:rPr>
              <a:t> work and the </a:t>
            </a:r>
            <a:r>
              <a:rPr lang="it-IT" sz="2400" dirty="0" err="1" smtClean="0">
                <a:solidFill>
                  <a:srgbClr val="514A40"/>
                </a:solidFill>
              </a:rPr>
              <a:t>probability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fault </a:t>
            </a:r>
            <a:r>
              <a:rPr lang="it-IT" sz="2400" dirty="0" err="1" smtClean="0">
                <a:solidFill>
                  <a:srgbClr val="514A40"/>
                </a:solidFill>
              </a:rPr>
              <a:t>affecting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low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A single monitor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also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represents</a:t>
            </a:r>
            <a:r>
              <a:rPr lang="it-IT" sz="2400" dirty="0" smtClean="0">
                <a:solidFill>
                  <a:srgbClr val="514A40"/>
                </a:solidFill>
              </a:rPr>
              <a:t> a single </a:t>
            </a:r>
            <a:r>
              <a:rPr lang="it-IT" sz="2400" dirty="0" err="1" smtClean="0">
                <a:solidFill>
                  <a:srgbClr val="514A40"/>
                </a:solidFill>
              </a:rPr>
              <a:t>point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failure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but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Although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completely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reliable</a:t>
            </a:r>
            <a:r>
              <a:rPr lang="it-IT" sz="2400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partial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redundancy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may</a:t>
            </a:r>
            <a:r>
              <a:rPr lang="it-IT" sz="2400" dirty="0" smtClean="0">
                <a:solidFill>
                  <a:srgbClr val="514A40"/>
                </a:solidFill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</a:rPr>
              <a:t>sufficient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improve</a:t>
            </a:r>
            <a:r>
              <a:rPr lang="it-IT" sz="2400" dirty="0" smtClean="0">
                <a:solidFill>
                  <a:srgbClr val="514A40"/>
                </a:solidFill>
              </a:rPr>
              <a:t> reliability </a:t>
            </a:r>
            <a:r>
              <a:rPr lang="it-IT" sz="2400" dirty="0" err="1" smtClean="0">
                <a:solidFill>
                  <a:srgbClr val="514A40"/>
                </a:solidFill>
              </a:rPr>
              <a:t>enough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meet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user</a:t>
            </a:r>
            <a:r>
              <a:rPr lang="it-IT" sz="2400" dirty="0" smtClean="0">
                <a:solidFill>
                  <a:srgbClr val="514A40"/>
                </a:solidFill>
              </a:rPr>
              <a:t> or </a:t>
            </a:r>
            <a:r>
              <a:rPr lang="it-IT" sz="2400" dirty="0" err="1" smtClean="0">
                <a:solidFill>
                  <a:srgbClr val="514A40"/>
                </a:solidFill>
              </a:rPr>
              <a:t>vendor</a:t>
            </a:r>
            <a:r>
              <a:rPr lang="it-IT" sz="2400" dirty="0" smtClean="0">
                <a:solidFill>
                  <a:srgbClr val="514A40"/>
                </a:solidFill>
              </a:rPr>
              <a:t> reliability </a:t>
            </a:r>
            <a:r>
              <a:rPr lang="it-IT" sz="2400" dirty="0" err="1" smtClean="0">
                <a:solidFill>
                  <a:srgbClr val="514A40"/>
                </a:solidFill>
              </a:rPr>
              <a:t>standards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2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Experimental</a:t>
            </a:r>
            <a:r>
              <a:rPr lang="it-IT" dirty="0" smtClean="0"/>
              <a:t> </a:t>
            </a:r>
            <a:r>
              <a:rPr lang="it-IT" dirty="0" err="1" smtClean="0"/>
              <a:t>results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prototype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built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using</a:t>
            </a:r>
            <a:r>
              <a:rPr lang="it-IT" sz="2400" dirty="0" smtClean="0">
                <a:solidFill>
                  <a:srgbClr val="514A40"/>
                </a:solidFill>
              </a:rPr>
              <a:t> the Intel Pin </a:t>
            </a:r>
            <a:r>
              <a:rPr lang="it-IT" sz="2400" dirty="0" err="1" smtClean="0">
                <a:solidFill>
                  <a:srgbClr val="514A40"/>
                </a:solidFill>
              </a:rPr>
              <a:t>dynamic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binary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instrumentation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tool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uses</a:t>
            </a:r>
            <a:r>
              <a:rPr lang="it-IT" sz="2400" dirty="0" smtClean="0">
                <a:solidFill>
                  <a:srgbClr val="514A40"/>
                </a:solidFill>
              </a:rPr>
              <a:t> Pin to </a:t>
            </a:r>
            <a:r>
              <a:rPr lang="it-IT" sz="2400" dirty="0" err="1" smtClean="0">
                <a:solidFill>
                  <a:srgbClr val="514A40"/>
                </a:solidFill>
              </a:rPr>
              <a:t>dynamically</a:t>
            </a:r>
            <a:r>
              <a:rPr lang="it-IT" sz="2400" dirty="0" smtClean="0">
                <a:solidFill>
                  <a:srgbClr val="514A40"/>
                </a:solidFill>
              </a:rPr>
              <a:t> create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PinProbes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intercept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calls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Evaluated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running</a:t>
            </a:r>
            <a:r>
              <a:rPr lang="it-IT" sz="2400" dirty="0" smtClean="0">
                <a:solidFill>
                  <a:srgbClr val="514A40"/>
                </a:solidFill>
              </a:rPr>
              <a:t> a set of the SPEC2000 </a:t>
            </a:r>
            <a:r>
              <a:rPr lang="it-IT" sz="2400" dirty="0" err="1" smtClean="0">
                <a:solidFill>
                  <a:srgbClr val="514A40"/>
                </a:solidFill>
              </a:rPr>
              <a:t>benchmarks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One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thousand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runs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</a:rPr>
              <a:t> per benchmark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For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run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dynamic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instruction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used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randomly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choose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invocation</a:t>
            </a:r>
            <a:r>
              <a:rPr lang="it-IT" sz="2400" dirty="0" smtClean="0">
                <a:solidFill>
                  <a:srgbClr val="514A40"/>
                </a:solidFill>
              </a:rPr>
              <a:t> of an </a:t>
            </a:r>
            <a:r>
              <a:rPr lang="it-IT" sz="2400" dirty="0" err="1" smtClean="0">
                <a:solidFill>
                  <a:srgbClr val="514A40"/>
                </a:solidFill>
              </a:rPr>
              <a:t>instruction</a:t>
            </a:r>
            <a:r>
              <a:rPr lang="it-IT" sz="2400" dirty="0" smtClean="0">
                <a:solidFill>
                  <a:srgbClr val="514A40"/>
                </a:solidFill>
              </a:rPr>
              <a:t> to fault (</a:t>
            </a:r>
            <a:r>
              <a:rPr lang="it-IT" sz="2400" dirty="0" err="1" smtClean="0">
                <a:solidFill>
                  <a:srgbClr val="514A40"/>
                </a:solidFill>
              </a:rPr>
              <a:t>switching</a:t>
            </a:r>
            <a:r>
              <a:rPr lang="it-IT" sz="2400" dirty="0" smtClean="0">
                <a:solidFill>
                  <a:srgbClr val="514A40"/>
                </a:solidFill>
              </a:rPr>
              <a:t> a random bit)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Performance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measured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running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prototype</a:t>
            </a:r>
            <a:r>
              <a:rPr lang="it-IT" sz="2400" dirty="0" smtClean="0">
                <a:solidFill>
                  <a:srgbClr val="514A40"/>
                </a:solidFill>
              </a:rPr>
              <a:t> with </a:t>
            </a:r>
            <a:r>
              <a:rPr lang="it-IT" sz="2400" dirty="0" err="1" smtClean="0">
                <a:solidFill>
                  <a:srgbClr val="514A40"/>
                </a:solidFill>
              </a:rPr>
              <a:t>both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two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three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on a </a:t>
            </a:r>
            <a:r>
              <a:rPr lang="it-IT" sz="2400" dirty="0" err="1" smtClean="0">
                <a:solidFill>
                  <a:srgbClr val="514A40"/>
                </a:solidFill>
              </a:rPr>
              <a:t>four</a:t>
            </a:r>
            <a:r>
              <a:rPr lang="it-IT" sz="2400" dirty="0" smtClean="0">
                <a:solidFill>
                  <a:srgbClr val="514A40"/>
                </a:solidFill>
              </a:rPr>
              <a:t> processor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4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injection</a:t>
            </a:r>
            <a:r>
              <a:rPr lang="it-IT" dirty="0" smtClean="0"/>
              <a:t> </a:t>
            </a:r>
            <a:r>
              <a:rPr lang="it-IT" dirty="0" err="1" smtClean="0"/>
              <a:t>results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59" y="1014407"/>
            <a:ext cx="11141482" cy="3577472"/>
          </a:xfrm>
          <a:prstGeom prst="rect">
            <a:avLst/>
          </a:prstGeom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Time-outs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watch</a:t>
            </a:r>
            <a:r>
              <a:rPr lang="it-IT" sz="2400" dirty="0" smtClean="0">
                <a:solidFill>
                  <a:srgbClr val="514A40"/>
                </a:solidFill>
              </a:rPr>
              <a:t>-dog </a:t>
            </a:r>
            <a:r>
              <a:rPr lang="it-IT" sz="2400" dirty="0" err="1" smtClean="0">
                <a:solidFill>
                  <a:srgbClr val="514A40"/>
                </a:solidFill>
              </a:rPr>
              <a:t>alarm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ignored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because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they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occur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infrequently</a:t>
            </a:r>
            <a:r>
              <a:rPr lang="it-IT" sz="2400" dirty="0" smtClean="0">
                <a:solidFill>
                  <a:srgbClr val="514A40"/>
                </a:solidFill>
              </a:rPr>
              <a:t> (</a:t>
            </a:r>
            <a:r>
              <a:rPr lang="it-IT" sz="2400" dirty="0" smtClean="0">
                <a:solidFill>
                  <a:srgbClr val="514A40"/>
                </a:solidFill>
                <a:latin typeface="Cambria" panose="02040503050406030204" pitchFamily="18" charset="0"/>
              </a:rPr>
              <a:t>∼0,05% of the time</a:t>
            </a:r>
            <a:r>
              <a:rPr lang="it-IT" sz="2400" dirty="0" smtClean="0">
                <a:solidFill>
                  <a:srgbClr val="514A40"/>
                </a:solidFill>
              </a:rPr>
              <a:t>)</a:t>
            </a: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88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propagation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6" y="1066800"/>
            <a:ext cx="1126658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Performance </a:t>
            </a:r>
            <a:r>
              <a:rPr lang="it-IT" dirty="0" err="1" smtClean="0"/>
              <a:t>results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Two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for fault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three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support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recovery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75" y="1066800"/>
            <a:ext cx="11273051" cy="42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4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Contention</a:t>
            </a:r>
            <a:r>
              <a:rPr lang="it-IT" dirty="0" smtClean="0"/>
              <a:t> </a:t>
            </a:r>
            <a:r>
              <a:rPr lang="it-IT" dirty="0" err="1" smtClean="0"/>
              <a:t>overhead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Sharing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bandwidth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</a:rPr>
              <a:t> multiple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CPU-</a:t>
            </a:r>
            <a:r>
              <a:rPr lang="it-IT" sz="2400" dirty="0" err="1" smtClean="0">
                <a:solidFill>
                  <a:srgbClr val="514A40"/>
                </a:solidFill>
              </a:rPr>
              <a:t>bound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low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overhead</a:t>
            </a:r>
            <a:r>
              <a:rPr lang="it-IT" sz="2400" dirty="0" smtClean="0">
                <a:solidFill>
                  <a:srgbClr val="514A40"/>
                </a:solidFill>
              </a:rPr>
              <a:t> vs. </a:t>
            </a:r>
            <a:r>
              <a:rPr lang="it-IT" sz="2400" dirty="0" err="1" smtClean="0">
                <a:solidFill>
                  <a:srgbClr val="514A40"/>
                </a:solidFill>
              </a:rPr>
              <a:t>memory-bound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</a:rPr>
              <a:t> high </a:t>
            </a:r>
            <a:r>
              <a:rPr lang="it-IT" sz="2400" dirty="0" err="1" smtClean="0">
                <a:solidFill>
                  <a:srgbClr val="514A40"/>
                </a:solidFill>
              </a:rPr>
              <a:t>overhead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95" y="1066800"/>
            <a:ext cx="5006211" cy="36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2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Emulation</a:t>
            </a:r>
            <a:r>
              <a:rPr lang="it-IT" dirty="0" smtClean="0"/>
              <a:t> </a:t>
            </a:r>
            <a:r>
              <a:rPr lang="it-IT" dirty="0" err="1" smtClean="0"/>
              <a:t>overhead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PLR </a:t>
            </a:r>
            <a:r>
              <a:rPr lang="it-IT" sz="2400" dirty="0" err="1" smtClean="0">
                <a:solidFill>
                  <a:srgbClr val="514A40"/>
                </a:solidFill>
              </a:rPr>
              <a:t>technique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might</a:t>
            </a:r>
            <a:r>
              <a:rPr lang="it-IT" sz="2400" dirty="0" smtClean="0">
                <a:solidFill>
                  <a:srgbClr val="514A40"/>
                </a:solidFill>
              </a:rPr>
              <a:t> be best </a:t>
            </a:r>
            <a:r>
              <a:rPr lang="it-IT" sz="2400" dirty="0" err="1" smtClean="0">
                <a:solidFill>
                  <a:srgbClr val="514A40"/>
                </a:solidFill>
              </a:rPr>
              <a:t>deployed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application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domains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without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significant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functionality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740" y="914400"/>
            <a:ext cx="4786520" cy="34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Emulation</a:t>
            </a:r>
            <a:r>
              <a:rPr lang="it-IT" dirty="0" smtClean="0"/>
              <a:t> </a:t>
            </a:r>
            <a:r>
              <a:rPr lang="it-IT" dirty="0" err="1" smtClean="0"/>
              <a:t>overhead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Evaluates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data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call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</a:rPr>
              <a:t>compared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techniques</a:t>
            </a:r>
            <a:r>
              <a:rPr lang="it-IT" sz="2400" dirty="0" smtClean="0">
                <a:solidFill>
                  <a:srgbClr val="514A40"/>
                </a:solidFill>
              </a:rPr>
              <a:t>.</a:t>
            </a: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411" y="1066800"/>
            <a:ext cx="4917178" cy="344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6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Shared</a:t>
            </a:r>
            <a:r>
              <a:rPr lang="it-IT" dirty="0" smtClean="0"/>
              <a:t> </a:t>
            </a:r>
            <a:r>
              <a:rPr lang="it-IT" dirty="0" err="1" smtClean="0"/>
              <a:t>memory</a:t>
            </a:r>
            <a:r>
              <a:rPr lang="it-IT" dirty="0" smtClean="0"/>
              <a:t> </a:t>
            </a:r>
            <a:r>
              <a:rPr lang="it-IT" dirty="0" err="1" smtClean="0"/>
              <a:t>support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11876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Benchmark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periodically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writes</a:t>
            </a:r>
            <a:r>
              <a:rPr lang="it-IT" sz="2400" dirty="0" smtClean="0">
                <a:solidFill>
                  <a:srgbClr val="514A40"/>
                </a:solidFill>
              </a:rPr>
              <a:t> to a </a:t>
            </a:r>
            <a:r>
              <a:rPr lang="it-IT" sz="2400" dirty="0" err="1" smtClean="0">
                <a:solidFill>
                  <a:srgbClr val="514A40"/>
                </a:solidFill>
              </a:rPr>
              <a:t>shared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region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361" y="914400"/>
            <a:ext cx="5717278" cy="3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3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conclusion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59475" y="1066802"/>
            <a:ext cx="11273051" cy="518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400" dirty="0" smtClean="0">
                <a:solidFill>
                  <a:srgbClr val="514A40"/>
                </a:solidFill>
              </a:rPr>
              <a:t>PLR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</a:rPr>
              <a:t>attractive</a:t>
            </a:r>
            <a:r>
              <a:rPr lang="it-IT" sz="2400" dirty="0" smtClean="0">
                <a:solidFill>
                  <a:srgbClr val="514A40"/>
                </a:solidFill>
              </a:rPr>
              <a:t> alternative in </a:t>
            </a:r>
            <a:r>
              <a:rPr lang="it-IT" sz="2400" dirty="0" err="1" smtClean="0">
                <a:solidFill>
                  <a:srgbClr val="514A40"/>
                </a:solidFill>
              </a:rPr>
              <a:t>emerging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multicore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Providing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redundancy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level</a:t>
            </a:r>
            <a:r>
              <a:rPr lang="it-IT" sz="2400" dirty="0" smtClean="0">
                <a:solidFill>
                  <a:srgbClr val="514A40"/>
                </a:solidFill>
              </a:rPr>
              <a:t>, PLR </a:t>
            </a:r>
            <a:r>
              <a:rPr lang="it-IT" sz="2400" dirty="0" err="1" smtClean="0">
                <a:solidFill>
                  <a:srgbClr val="514A40"/>
                </a:solidFill>
              </a:rPr>
              <a:t>leverages</a:t>
            </a:r>
            <a:r>
              <a:rPr lang="it-IT" sz="2400" dirty="0" smtClean="0">
                <a:solidFill>
                  <a:srgbClr val="514A40"/>
                </a:solidFill>
              </a:rPr>
              <a:t> the OS to </a:t>
            </a:r>
            <a:r>
              <a:rPr lang="it-IT" sz="2400" dirty="0" err="1" smtClean="0">
                <a:solidFill>
                  <a:srgbClr val="514A40"/>
                </a:solidFill>
              </a:rPr>
              <a:t>freely</a:t>
            </a:r>
            <a:r>
              <a:rPr lang="it-IT" sz="2400" dirty="0" smtClean="0">
                <a:solidFill>
                  <a:srgbClr val="514A40"/>
                </a:solidFill>
              </a:rPr>
              <a:t> schedule the </a:t>
            </a:r>
            <a:r>
              <a:rPr lang="it-IT" sz="2400" dirty="0" err="1" smtClean="0">
                <a:solidFill>
                  <a:srgbClr val="514A40"/>
                </a:solidFill>
              </a:rPr>
              <a:t>processes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available</a:t>
            </a:r>
            <a:r>
              <a:rPr lang="it-IT" sz="2400" dirty="0" smtClean="0">
                <a:solidFill>
                  <a:srgbClr val="514A40"/>
                </a:solidFill>
              </a:rPr>
              <a:t> hardware </a:t>
            </a:r>
            <a:r>
              <a:rPr lang="it-IT" sz="2400" dirty="0" err="1" smtClean="0">
                <a:solidFill>
                  <a:srgbClr val="514A40"/>
                </a:solidFill>
              </a:rPr>
              <a:t>resources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PLR can be </a:t>
            </a:r>
            <a:r>
              <a:rPr lang="it-IT" sz="2400" dirty="0" err="1" smtClean="0">
                <a:solidFill>
                  <a:srgbClr val="514A40"/>
                </a:solidFill>
              </a:rPr>
              <a:t>deployed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without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modifications</a:t>
            </a:r>
            <a:r>
              <a:rPr lang="it-IT" sz="2400" dirty="0" smtClean="0">
                <a:solidFill>
                  <a:srgbClr val="514A40"/>
                </a:solidFill>
              </a:rPr>
              <a:t> to the </a:t>
            </a:r>
            <a:r>
              <a:rPr lang="it-IT" sz="2400" dirty="0" err="1" smtClean="0">
                <a:solidFill>
                  <a:srgbClr val="514A40"/>
                </a:solidFill>
              </a:rPr>
              <a:t>application</a:t>
            </a:r>
            <a:r>
              <a:rPr lang="it-IT" sz="2400" dirty="0" smtClean="0">
                <a:solidFill>
                  <a:srgbClr val="514A40"/>
                </a:solidFill>
              </a:rPr>
              <a:t>, OS or </a:t>
            </a:r>
            <a:r>
              <a:rPr lang="it-IT" sz="2400" dirty="0" err="1" smtClean="0">
                <a:solidFill>
                  <a:srgbClr val="514A40"/>
                </a:solidFill>
              </a:rPr>
              <a:t>underlying</a:t>
            </a:r>
            <a:r>
              <a:rPr lang="it-IT" sz="2400" dirty="0" smtClean="0">
                <a:solidFill>
                  <a:srgbClr val="514A40"/>
                </a:solidFill>
              </a:rPr>
              <a:t> hardware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PLR’s</a:t>
            </a:r>
            <a:r>
              <a:rPr lang="it-IT" sz="2400" dirty="0" smtClean="0">
                <a:solidFill>
                  <a:srgbClr val="514A40"/>
                </a:solidFill>
              </a:rPr>
              <a:t> software </a:t>
            </a:r>
            <a:r>
              <a:rPr lang="it-IT" sz="2400" dirty="0" err="1" smtClean="0">
                <a:solidFill>
                  <a:srgbClr val="514A40"/>
                </a:solidFill>
              </a:rPr>
              <a:t>centric</a:t>
            </a:r>
            <a:r>
              <a:rPr lang="it-IT" sz="2400" dirty="0" smtClean="0">
                <a:solidFill>
                  <a:srgbClr val="514A40"/>
                </a:solidFill>
              </a:rPr>
              <a:t> fault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 model </a:t>
            </a:r>
            <a:r>
              <a:rPr lang="it-IT" sz="2400" dirty="0" err="1" smtClean="0">
                <a:solidFill>
                  <a:srgbClr val="514A40"/>
                </a:solidFill>
              </a:rPr>
              <a:t>detects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faults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safely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ignores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benign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faults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PLR </a:t>
            </a:r>
            <a:r>
              <a:rPr lang="it-IT" sz="2400" dirty="0" err="1" smtClean="0">
                <a:solidFill>
                  <a:srgbClr val="514A40"/>
                </a:solidFill>
              </a:rPr>
              <a:t>provides</a:t>
            </a:r>
            <a:r>
              <a:rPr lang="it-IT" sz="2400" dirty="0" smtClean="0">
                <a:solidFill>
                  <a:srgbClr val="514A40"/>
                </a:solidFill>
              </a:rPr>
              <a:t> fault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 with a 16,9 </a:t>
            </a:r>
            <a:r>
              <a:rPr lang="it-IT" sz="2400" dirty="0" err="1" smtClean="0">
                <a:solidFill>
                  <a:srgbClr val="514A40"/>
                </a:solidFill>
              </a:rPr>
              <a:t>percent</a:t>
            </a:r>
            <a:r>
              <a:rPr lang="it-IT" sz="2400" dirty="0">
                <a:solidFill>
                  <a:srgbClr val="514A40"/>
                </a:solidFill>
              </a:rPr>
              <a:t> (</a:t>
            </a:r>
            <a:r>
              <a:rPr lang="it-IT" sz="2400" dirty="0" err="1">
                <a:solidFill>
                  <a:srgbClr val="514A40"/>
                </a:solidFill>
              </a:rPr>
              <a:t>mean</a:t>
            </a:r>
            <a:r>
              <a:rPr lang="it-IT" sz="2400" dirty="0">
                <a:solidFill>
                  <a:srgbClr val="514A40"/>
                </a:solidFill>
              </a:rPr>
              <a:t>) </a:t>
            </a:r>
            <a:r>
              <a:rPr lang="it-IT" sz="2400" dirty="0" err="1">
                <a:solidFill>
                  <a:srgbClr val="514A40"/>
                </a:solidFill>
              </a:rPr>
              <a:t>overhead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Comparable</a:t>
            </a:r>
            <a:r>
              <a:rPr lang="it-IT" sz="2400" dirty="0" smtClean="0">
                <a:solidFill>
                  <a:srgbClr val="514A40"/>
                </a:solidFill>
              </a:rPr>
              <a:t> performance to hardware </a:t>
            </a:r>
            <a:r>
              <a:rPr lang="it-IT" sz="2400" dirty="0" err="1" smtClean="0">
                <a:solidFill>
                  <a:srgbClr val="514A40"/>
                </a:solidFill>
              </a:rPr>
              <a:t>techniques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601025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Custom </a:t>
            </a:r>
            <a:r>
              <a:rPr lang="it-IT" sz="2400" dirty="0" err="1" smtClean="0">
                <a:solidFill>
                  <a:srgbClr val="514A40"/>
                </a:solidFill>
              </a:rPr>
              <a:t>solutions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Add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redundancy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adding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logic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mainframe processor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Specialized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machine with custom hardware and software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redundancy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General-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purpose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cannot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adopt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customized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  <a:p>
            <a:endParaRPr lang="it-IT" sz="2800" dirty="0">
              <a:solidFill>
                <a:srgbClr val="514A40"/>
              </a:solidFill>
              <a:latin typeface="Cambria"/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  <a:p>
            <a:pPr marL="45718" indent="0">
              <a:buNone/>
            </a:pPr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" name="Figura a mano libera 4"/>
          <p:cNvSpPr/>
          <p:nvPr/>
        </p:nvSpPr>
        <p:spPr>
          <a:xfrm>
            <a:off x="4623055" y="3195382"/>
            <a:ext cx="6733467" cy="732489"/>
          </a:xfrm>
          <a:custGeom>
            <a:avLst/>
            <a:gdLst>
              <a:gd name="connsiteX0" fmla="*/ 122084 w 732489"/>
              <a:gd name="connsiteY0" fmla="*/ 0 h 6733467"/>
              <a:gd name="connsiteX1" fmla="*/ 610405 w 732489"/>
              <a:gd name="connsiteY1" fmla="*/ 0 h 6733467"/>
              <a:gd name="connsiteX2" fmla="*/ 732489 w 732489"/>
              <a:gd name="connsiteY2" fmla="*/ 122084 h 6733467"/>
              <a:gd name="connsiteX3" fmla="*/ 732489 w 732489"/>
              <a:gd name="connsiteY3" fmla="*/ 6733467 h 6733467"/>
              <a:gd name="connsiteX4" fmla="*/ 732489 w 732489"/>
              <a:gd name="connsiteY4" fmla="*/ 6733467 h 6733467"/>
              <a:gd name="connsiteX5" fmla="*/ 0 w 732489"/>
              <a:gd name="connsiteY5" fmla="*/ 6733467 h 6733467"/>
              <a:gd name="connsiteX6" fmla="*/ 0 w 732489"/>
              <a:gd name="connsiteY6" fmla="*/ 6733467 h 6733467"/>
              <a:gd name="connsiteX7" fmla="*/ 0 w 732489"/>
              <a:gd name="connsiteY7" fmla="*/ 122084 h 6733467"/>
              <a:gd name="connsiteX8" fmla="*/ 122084 w 732489"/>
              <a:gd name="connsiteY8" fmla="*/ 0 h 673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489" h="6733467">
                <a:moveTo>
                  <a:pt x="732489" y="1122271"/>
                </a:moveTo>
                <a:lnTo>
                  <a:pt x="732489" y="5611196"/>
                </a:lnTo>
                <a:cubicBezTo>
                  <a:pt x="732489" y="6231006"/>
                  <a:pt x="726543" y="6733462"/>
                  <a:pt x="719208" y="6733462"/>
                </a:cubicBezTo>
                <a:lnTo>
                  <a:pt x="0" y="6733462"/>
                </a:lnTo>
                <a:lnTo>
                  <a:pt x="0" y="6733462"/>
                </a:lnTo>
                <a:lnTo>
                  <a:pt x="0" y="5"/>
                </a:lnTo>
                <a:lnTo>
                  <a:pt x="0" y="5"/>
                </a:lnTo>
                <a:lnTo>
                  <a:pt x="719208" y="5"/>
                </a:lnTo>
                <a:cubicBezTo>
                  <a:pt x="726543" y="5"/>
                  <a:pt x="732489" y="502461"/>
                  <a:pt x="732489" y="1122271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73856" rIns="111956" bIns="7385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smtClean="0"/>
              <a:t>Fault </a:t>
            </a:r>
            <a:r>
              <a:rPr lang="it-IT" sz="2000" kern="1200" dirty="0" err="1" smtClean="0"/>
              <a:t>during</a:t>
            </a:r>
            <a:r>
              <a:rPr lang="it-IT" sz="2000" kern="1200" dirty="0" smtClean="0"/>
              <a:t> the </a:t>
            </a:r>
            <a:r>
              <a:rPr lang="it-IT" sz="2000" kern="1200" dirty="0" err="1" smtClean="0"/>
              <a:t>execution</a:t>
            </a:r>
            <a:r>
              <a:rPr lang="it-IT" sz="2000" kern="1200" dirty="0" smtClean="0"/>
              <a:t> of a </a:t>
            </a:r>
            <a:r>
              <a:rPr lang="it-IT" sz="2000" kern="1200" dirty="0" err="1" smtClean="0"/>
              <a:t>bank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transaction</a:t>
            </a:r>
            <a:endParaRPr lang="it-IT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smtClean="0"/>
              <a:t>Fault </a:t>
            </a:r>
            <a:r>
              <a:rPr lang="it-IT" sz="2000" kern="1200" dirty="0" err="1" smtClean="0"/>
              <a:t>during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graphic</a:t>
            </a:r>
            <a:r>
              <a:rPr lang="it-IT" sz="2000" kern="1200" dirty="0" smtClean="0"/>
              <a:t> processing or audio </a:t>
            </a:r>
            <a:r>
              <a:rPr lang="it-IT" sz="2000" kern="1200" dirty="0" err="1" smtClean="0"/>
              <a:t>decoding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835480" y="3103820"/>
            <a:ext cx="3787575" cy="915611"/>
          </a:xfrm>
          <a:custGeom>
            <a:avLst/>
            <a:gdLst>
              <a:gd name="connsiteX0" fmla="*/ 0 w 3787575"/>
              <a:gd name="connsiteY0" fmla="*/ 152605 h 915611"/>
              <a:gd name="connsiteX1" fmla="*/ 152605 w 3787575"/>
              <a:gd name="connsiteY1" fmla="*/ 0 h 915611"/>
              <a:gd name="connsiteX2" fmla="*/ 3634970 w 3787575"/>
              <a:gd name="connsiteY2" fmla="*/ 0 h 915611"/>
              <a:gd name="connsiteX3" fmla="*/ 3787575 w 3787575"/>
              <a:gd name="connsiteY3" fmla="*/ 152605 h 915611"/>
              <a:gd name="connsiteX4" fmla="*/ 3787575 w 3787575"/>
              <a:gd name="connsiteY4" fmla="*/ 763006 h 915611"/>
              <a:gd name="connsiteX5" fmla="*/ 3634970 w 3787575"/>
              <a:gd name="connsiteY5" fmla="*/ 915611 h 915611"/>
              <a:gd name="connsiteX6" fmla="*/ 152605 w 3787575"/>
              <a:gd name="connsiteY6" fmla="*/ 915611 h 915611"/>
              <a:gd name="connsiteX7" fmla="*/ 0 w 3787575"/>
              <a:gd name="connsiteY7" fmla="*/ 763006 h 915611"/>
              <a:gd name="connsiteX8" fmla="*/ 0 w 3787575"/>
              <a:gd name="connsiteY8" fmla="*/ 152605 h 91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7575" h="915611">
                <a:moveTo>
                  <a:pt x="0" y="152605"/>
                </a:moveTo>
                <a:cubicBezTo>
                  <a:pt x="0" y="68324"/>
                  <a:pt x="68324" y="0"/>
                  <a:pt x="152605" y="0"/>
                </a:cubicBezTo>
                <a:lnTo>
                  <a:pt x="3634970" y="0"/>
                </a:lnTo>
                <a:cubicBezTo>
                  <a:pt x="3719251" y="0"/>
                  <a:pt x="3787575" y="68324"/>
                  <a:pt x="3787575" y="152605"/>
                </a:cubicBezTo>
                <a:lnTo>
                  <a:pt x="3787575" y="763006"/>
                </a:lnTo>
                <a:cubicBezTo>
                  <a:pt x="3787575" y="847287"/>
                  <a:pt x="3719251" y="915611"/>
                  <a:pt x="3634970" y="915611"/>
                </a:cubicBezTo>
                <a:lnTo>
                  <a:pt x="152605" y="915611"/>
                </a:lnTo>
                <a:cubicBezTo>
                  <a:pt x="68324" y="915611"/>
                  <a:pt x="0" y="847287"/>
                  <a:pt x="0" y="763006"/>
                </a:cubicBezTo>
                <a:lnTo>
                  <a:pt x="0" y="1526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756" tIns="94226" rIns="143756" bIns="9422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600" kern="1200" dirty="0" smtClean="0"/>
              <a:t>Application </a:t>
            </a:r>
            <a:r>
              <a:rPr lang="it-IT" sz="2600" kern="1200" dirty="0" err="1" smtClean="0"/>
              <a:t>specific</a:t>
            </a:r>
            <a:r>
              <a:rPr lang="it-IT" sz="2600" kern="1200" dirty="0" smtClean="0"/>
              <a:t> </a:t>
            </a:r>
            <a:r>
              <a:rPr lang="it-IT" sz="2600" kern="1200" dirty="0" err="1" smtClean="0"/>
              <a:t>constraints</a:t>
            </a:r>
            <a:endParaRPr lang="it-IT" sz="26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4601276" y="4156774"/>
            <a:ext cx="6733467" cy="732489"/>
          </a:xfrm>
          <a:custGeom>
            <a:avLst/>
            <a:gdLst>
              <a:gd name="connsiteX0" fmla="*/ 122084 w 732489"/>
              <a:gd name="connsiteY0" fmla="*/ 0 h 6733467"/>
              <a:gd name="connsiteX1" fmla="*/ 610405 w 732489"/>
              <a:gd name="connsiteY1" fmla="*/ 0 h 6733467"/>
              <a:gd name="connsiteX2" fmla="*/ 732489 w 732489"/>
              <a:gd name="connsiteY2" fmla="*/ 122084 h 6733467"/>
              <a:gd name="connsiteX3" fmla="*/ 732489 w 732489"/>
              <a:gd name="connsiteY3" fmla="*/ 6733467 h 6733467"/>
              <a:gd name="connsiteX4" fmla="*/ 732489 w 732489"/>
              <a:gd name="connsiteY4" fmla="*/ 6733467 h 6733467"/>
              <a:gd name="connsiteX5" fmla="*/ 0 w 732489"/>
              <a:gd name="connsiteY5" fmla="*/ 6733467 h 6733467"/>
              <a:gd name="connsiteX6" fmla="*/ 0 w 732489"/>
              <a:gd name="connsiteY6" fmla="*/ 6733467 h 6733467"/>
              <a:gd name="connsiteX7" fmla="*/ 0 w 732489"/>
              <a:gd name="connsiteY7" fmla="*/ 122084 h 6733467"/>
              <a:gd name="connsiteX8" fmla="*/ 122084 w 732489"/>
              <a:gd name="connsiteY8" fmla="*/ 0 h 673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489" h="6733467">
                <a:moveTo>
                  <a:pt x="732489" y="1122271"/>
                </a:moveTo>
                <a:lnTo>
                  <a:pt x="732489" y="5611196"/>
                </a:lnTo>
                <a:cubicBezTo>
                  <a:pt x="732489" y="6231006"/>
                  <a:pt x="726543" y="6733462"/>
                  <a:pt x="719208" y="6733462"/>
                </a:cubicBezTo>
                <a:lnTo>
                  <a:pt x="0" y="6733462"/>
                </a:lnTo>
                <a:lnTo>
                  <a:pt x="0" y="6733462"/>
                </a:lnTo>
                <a:lnTo>
                  <a:pt x="0" y="5"/>
                </a:lnTo>
                <a:lnTo>
                  <a:pt x="0" y="5"/>
                </a:lnTo>
                <a:lnTo>
                  <a:pt x="719208" y="5"/>
                </a:lnTo>
                <a:cubicBezTo>
                  <a:pt x="726543" y="5"/>
                  <a:pt x="732489" y="502461"/>
                  <a:pt x="732489" y="1122271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73856" rIns="111956" bIns="7385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err="1" smtClean="0"/>
              <a:t>Low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cost</a:t>
            </a:r>
            <a:r>
              <a:rPr lang="it-IT" sz="2000" kern="1200" dirty="0" smtClean="0"/>
              <a:t> and </a:t>
            </a:r>
            <a:r>
              <a:rPr lang="it-IT" sz="2000" kern="1200" dirty="0" err="1" smtClean="0"/>
              <a:t>quick</a:t>
            </a:r>
            <a:r>
              <a:rPr lang="it-IT" sz="2000" kern="1200" dirty="0" smtClean="0"/>
              <a:t> time to market</a:t>
            </a:r>
            <a:endParaRPr lang="it-IT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err="1" smtClean="0"/>
              <a:t>Redundancy</a:t>
            </a:r>
            <a:r>
              <a:rPr lang="it-IT" sz="2000" kern="1200" dirty="0" smtClean="0"/>
              <a:t> = </a:t>
            </a:r>
            <a:r>
              <a:rPr lang="it-IT" sz="2000" kern="1200" dirty="0" err="1" smtClean="0"/>
              <a:t>cost</a:t>
            </a:r>
            <a:endParaRPr lang="it-IT" sz="20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835480" y="4065212"/>
            <a:ext cx="3787575" cy="915611"/>
          </a:xfrm>
          <a:custGeom>
            <a:avLst/>
            <a:gdLst>
              <a:gd name="connsiteX0" fmla="*/ 0 w 3787575"/>
              <a:gd name="connsiteY0" fmla="*/ 152605 h 915611"/>
              <a:gd name="connsiteX1" fmla="*/ 152605 w 3787575"/>
              <a:gd name="connsiteY1" fmla="*/ 0 h 915611"/>
              <a:gd name="connsiteX2" fmla="*/ 3634970 w 3787575"/>
              <a:gd name="connsiteY2" fmla="*/ 0 h 915611"/>
              <a:gd name="connsiteX3" fmla="*/ 3787575 w 3787575"/>
              <a:gd name="connsiteY3" fmla="*/ 152605 h 915611"/>
              <a:gd name="connsiteX4" fmla="*/ 3787575 w 3787575"/>
              <a:gd name="connsiteY4" fmla="*/ 763006 h 915611"/>
              <a:gd name="connsiteX5" fmla="*/ 3634970 w 3787575"/>
              <a:gd name="connsiteY5" fmla="*/ 915611 h 915611"/>
              <a:gd name="connsiteX6" fmla="*/ 152605 w 3787575"/>
              <a:gd name="connsiteY6" fmla="*/ 915611 h 915611"/>
              <a:gd name="connsiteX7" fmla="*/ 0 w 3787575"/>
              <a:gd name="connsiteY7" fmla="*/ 763006 h 915611"/>
              <a:gd name="connsiteX8" fmla="*/ 0 w 3787575"/>
              <a:gd name="connsiteY8" fmla="*/ 152605 h 91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7575" h="915611">
                <a:moveTo>
                  <a:pt x="0" y="152605"/>
                </a:moveTo>
                <a:cubicBezTo>
                  <a:pt x="0" y="68324"/>
                  <a:pt x="68324" y="0"/>
                  <a:pt x="152605" y="0"/>
                </a:cubicBezTo>
                <a:lnTo>
                  <a:pt x="3634970" y="0"/>
                </a:lnTo>
                <a:cubicBezTo>
                  <a:pt x="3719251" y="0"/>
                  <a:pt x="3787575" y="68324"/>
                  <a:pt x="3787575" y="152605"/>
                </a:cubicBezTo>
                <a:lnTo>
                  <a:pt x="3787575" y="763006"/>
                </a:lnTo>
                <a:cubicBezTo>
                  <a:pt x="3787575" y="847287"/>
                  <a:pt x="3719251" y="915611"/>
                  <a:pt x="3634970" y="915611"/>
                </a:cubicBezTo>
                <a:lnTo>
                  <a:pt x="152605" y="915611"/>
                </a:lnTo>
                <a:cubicBezTo>
                  <a:pt x="68324" y="915611"/>
                  <a:pt x="0" y="847287"/>
                  <a:pt x="0" y="763006"/>
                </a:cubicBezTo>
                <a:lnTo>
                  <a:pt x="0" y="1526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756" tIns="94226" rIns="143756" bIns="9422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600" kern="1200" dirty="0" smtClean="0"/>
              <a:t>Design time and </a:t>
            </a:r>
            <a:r>
              <a:rPr lang="it-IT" sz="2600" kern="1200" dirty="0" err="1" smtClean="0"/>
              <a:t>cost</a:t>
            </a:r>
            <a:r>
              <a:rPr lang="it-IT" sz="2600" kern="1200" dirty="0" smtClean="0"/>
              <a:t> </a:t>
            </a:r>
            <a:r>
              <a:rPr lang="it-IT" sz="2600" kern="1200" dirty="0" err="1" smtClean="0"/>
              <a:t>constraints</a:t>
            </a:r>
            <a:endParaRPr lang="it-IT" sz="26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4623055" y="5118167"/>
            <a:ext cx="6733467" cy="732489"/>
          </a:xfrm>
          <a:custGeom>
            <a:avLst/>
            <a:gdLst>
              <a:gd name="connsiteX0" fmla="*/ 122084 w 732489"/>
              <a:gd name="connsiteY0" fmla="*/ 0 h 6733467"/>
              <a:gd name="connsiteX1" fmla="*/ 610405 w 732489"/>
              <a:gd name="connsiteY1" fmla="*/ 0 h 6733467"/>
              <a:gd name="connsiteX2" fmla="*/ 732489 w 732489"/>
              <a:gd name="connsiteY2" fmla="*/ 122084 h 6733467"/>
              <a:gd name="connsiteX3" fmla="*/ 732489 w 732489"/>
              <a:gd name="connsiteY3" fmla="*/ 6733467 h 6733467"/>
              <a:gd name="connsiteX4" fmla="*/ 732489 w 732489"/>
              <a:gd name="connsiteY4" fmla="*/ 6733467 h 6733467"/>
              <a:gd name="connsiteX5" fmla="*/ 0 w 732489"/>
              <a:gd name="connsiteY5" fmla="*/ 6733467 h 6733467"/>
              <a:gd name="connsiteX6" fmla="*/ 0 w 732489"/>
              <a:gd name="connsiteY6" fmla="*/ 6733467 h 6733467"/>
              <a:gd name="connsiteX7" fmla="*/ 0 w 732489"/>
              <a:gd name="connsiteY7" fmla="*/ 122084 h 6733467"/>
              <a:gd name="connsiteX8" fmla="*/ 122084 w 732489"/>
              <a:gd name="connsiteY8" fmla="*/ 0 h 6733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2489" h="6733467">
                <a:moveTo>
                  <a:pt x="732489" y="1122271"/>
                </a:moveTo>
                <a:lnTo>
                  <a:pt x="732489" y="5611196"/>
                </a:lnTo>
                <a:cubicBezTo>
                  <a:pt x="732489" y="6231006"/>
                  <a:pt x="726543" y="6733462"/>
                  <a:pt x="719208" y="6733462"/>
                </a:cubicBezTo>
                <a:lnTo>
                  <a:pt x="0" y="6733462"/>
                </a:lnTo>
                <a:lnTo>
                  <a:pt x="0" y="6733462"/>
                </a:lnTo>
                <a:lnTo>
                  <a:pt x="0" y="5"/>
                </a:lnTo>
                <a:lnTo>
                  <a:pt x="0" y="5"/>
                </a:lnTo>
                <a:lnTo>
                  <a:pt x="719208" y="5"/>
                </a:lnTo>
                <a:cubicBezTo>
                  <a:pt x="726543" y="5"/>
                  <a:pt x="732489" y="502461"/>
                  <a:pt x="732489" y="1122271"/>
                </a:cubicBez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6201" tIns="73856" rIns="111956" bIns="73858" numCol="1" spcCol="1270" anchor="ctr" anchorCtr="0">
            <a:noAutofit/>
          </a:bodyPr>
          <a:lstStyle/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smtClean="0"/>
              <a:t>Fault can </a:t>
            </a:r>
            <a:r>
              <a:rPr lang="it-IT" sz="2000" kern="1200" dirty="0" err="1" smtClean="0"/>
              <a:t>appears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after</a:t>
            </a:r>
            <a:r>
              <a:rPr lang="it-IT" sz="2000" kern="1200" dirty="0" smtClean="0"/>
              <a:t> design and </a:t>
            </a:r>
            <a:r>
              <a:rPr lang="it-IT" sz="2000" kern="1200" dirty="0" err="1" smtClean="0"/>
              <a:t>fabrication</a:t>
            </a:r>
            <a:endParaRPr lang="it-IT" sz="2000" kern="1200" dirty="0"/>
          </a:p>
          <a:p>
            <a:pPr marL="228600" lvl="1" indent="-228600" algn="l" defTabSz="8890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it-IT" sz="2000" kern="1200" dirty="0" err="1" smtClean="0"/>
              <a:t>Altitude</a:t>
            </a:r>
            <a:r>
              <a:rPr lang="it-IT" sz="2000" kern="1200" dirty="0" smtClean="0"/>
              <a:t>, temperature, </a:t>
            </a:r>
            <a:r>
              <a:rPr lang="it-IT" sz="2000" kern="1200" dirty="0" err="1" smtClean="0"/>
              <a:t>age</a:t>
            </a:r>
            <a:r>
              <a:rPr lang="it-IT" sz="2000" kern="1200" dirty="0" smtClean="0"/>
              <a:t> , … = </a:t>
            </a:r>
            <a:r>
              <a:rPr lang="it-IT" sz="2000" kern="1200" dirty="0" err="1" smtClean="0"/>
              <a:t>higher</a:t>
            </a:r>
            <a:r>
              <a:rPr lang="it-IT" sz="2000" kern="1200" dirty="0" smtClean="0"/>
              <a:t> fault </a:t>
            </a:r>
            <a:r>
              <a:rPr lang="it-IT" sz="2000" kern="1200" dirty="0" err="1" smtClean="0"/>
              <a:t>rates</a:t>
            </a:r>
            <a:endParaRPr lang="it-IT" sz="2000" kern="1200" dirty="0"/>
          </a:p>
        </p:txBody>
      </p:sp>
      <p:sp>
        <p:nvSpPr>
          <p:cNvPr id="11" name="Figura a mano libera 10"/>
          <p:cNvSpPr/>
          <p:nvPr/>
        </p:nvSpPr>
        <p:spPr>
          <a:xfrm>
            <a:off x="835480" y="5026604"/>
            <a:ext cx="3787575" cy="915611"/>
          </a:xfrm>
          <a:custGeom>
            <a:avLst/>
            <a:gdLst>
              <a:gd name="connsiteX0" fmla="*/ 0 w 3787575"/>
              <a:gd name="connsiteY0" fmla="*/ 152605 h 915611"/>
              <a:gd name="connsiteX1" fmla="*/ 152605 w 3787575"/>
              <a:gd name="connsiteY1" fmla="*/ 0 h 915611"/>
              <a:gd name="connsiteX2" fmla="*/ 3634970 w 3787575"/>
              <a:gd name="connsiteY2" fmla="*/ 0 h 915611"/>
              <a:gd name="connsiteX3" fmla="*/ 3787575 w 3787575"/>
              <a:gd name="connsiteY3" fmla="*/ 152605 h 915611"/>
              <a:gd name="connsiteX4" fmla="*/ 3787575 w 3787575"/>
              <a:gd name="connsiteY4" fmla="*/ 763006 h 915611"/>
              <a:gd name="connsiteX5" fmla="*/ 3634970 w 3787575"/>
              <a:gd name="connsiteY5" fmla="*/ 915611 h 915611"/>
              <a:gd name="connsiteX6" fmla="*/ 152605 w 3787575"/>
              <a:gd name="connsiteY6" fmla="*/ 915611 h 915611"/>
              <a:gd name="connsiteX7" fmla="*/ 0 w 3787575"/>
              <a:gd name="connsiteY7" fmla="*/ 763006 h 915611"/>
              <a:gd name="connsiteX8" fmla="*/ 0 w 3787575"/>
              <a:gd name="connsiteY8" fmla="*/ 152605 h 915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87575" h="915611">
                <a:moveTo>
                  <a:pt x="0" y="152605"/>
                </a:moveTo>
                <a:cubicBezTo>
                  <a:pt x="0" y="68324"/>
                  <a:pt x="68324" y="0"/>
                  <a:pt x="152605" y="0"/>
                </a:cubicBezTo>
                <a:lnTo>
                  <a:pt x="3634970" y="0"/>
                </a:lnTo>
                <a:cubicBezTo>
                  <a:pt x="3719251" y="0"/>
                  <a:pt x="3787575" y="68324"/>
                  <a:pt x="3787575" y="152605"/>
                </a:cubicBezTo>
                <a:lnTo>
                  <a:pt x="3787575" y="763006"/>
                </a:lnTo>
                <a:cubicBezTo>
                  <a:pt x="3787575" y="847287"/>
                  <a:pt x="3719251" y="915611"/>
                  <a:pt x="3634970" y="915611"/>
                </a:cubicBezTo>
                <a:lnTo>
                  <a:pt x="152605" y="915611"/>
                </a:lnTo>
                <a:cubicBezTo>
                  <a:pt x="68324" y="915611"/>
                  <a:pt x="0" y="847287"/>
                  <a:pt x="0" y="763006"/>
                </a:cubicBezTo>
                <a:lnTo>
                  <a:pt x="0" y="15260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756" tIns="94226" rIns="143756" bIns="94226" numCol="1" spcCol="1270" anchor="ctr" anchorCtr="0">
            <a:noAutofit/>
          </a:bodyPr>
          <a:lstStyle/>
          <a:p>
            <a:pPr lvl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600" kern="1200" dirty="0" smtClean="0"/>
              <a:t>Post-design </a:t>
            </a:r>
            <a:r>
              <a:rPr lang="it-IT" sz="2600" kern="1200" dirty="0" err="1" smtClean="0"/>
              <a:t>environment</a:t>
            </a:r>
            <a:r>
              <a:rPr lang="it-IT" sz="2600" kern="1200" dirty="0" smtClean="0"/>
              <a:t> </a:t>
            </a:r>
            <a:r>
              <a:rPr lang="it-IT" sz="2600" kern="1200" dirty="0" err="1" smtClean="0"/>
              <a:t>techniques</a:t>
            </a:r>
            <a:endParaRPr lang="it-IT" sz="2600" kern="1200" dirty="0"/>
          </a:p>
        </p:txBody>
      </p:sp>
    </p:spTree>
    <p:extLst>
      <p:ext uri="{BB962C8B-B14F-4D97-AF65-F5344CB8AC3E}">
        <p14:creationId xmlns:p14="http://schemas.microsoft.com/office/powerpoint/2010/main" val="109427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85873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Software reliability </a:t>
            </a:r>
            <a:r>
              <a:rPr lang="it-IT" sz="2400" dirty="0" err="1" smtClean="0">
                <a:solidFill>
                  <a:srgbClr val="514A40"/>
                </a:solidFill>
              </a:rPr>
              <a:t>techniques</a:t>
            </a:r>
            <a:r>
              <a:rPr lang="it-IT" sz="2400" dirty="0" smtClean="0">
                <a:solidFill>
                  <a:srgbClr val="514A40"/>
                </a:solidFill>
              </a:rPr>
              <a:t> are an </a:t>
            </a:r>
            <a:r>
              <a:rPr lang="it-IT" sz="2400" dirty="0" err="1" smtClean="0">
                <a:solidFill>
                  <a:srgbClr val="514A40"/>
                </a:solidFill>
              </a:rPr>
              <a:t>attractive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solution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solidFill>
                  <a:srgbClr val="514A40"/>
                </a:solidFill>
              </a:rPr>
              <a:t>Zero hardware design </a:t>
            </a:r>
            <a:r>
              <a:rPr lang="it-IT" sz="2200" dirty="0" err="1" smtClean="0">
                <a:solidFill>
                  <a:srgbClr val="514A40"/>
                </a:solidFill>
              </a:rPr>
              <a:t>cost</a:t>
            </a:r>
            <a:endParaRPr lang="it-IT" sz="22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solidFill>
                  <a:srgbClr val="514A40"/>
                </a:solidFill>
              </a:rPr>
              <a:t>Flexible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deployment</a:t>
            </a:r>
            <a:endParaRPr lang="it-IT" sz="2200" dirty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Existing</a:t>
            </a:r>
            <a:r>
              <a:rPr lang="it-IT" sz="2400" dirty="0" smtClean="0">
                <a:solidFill>
                  <a:srgbClr val="514A40"/>
                </a:solidFill>
              </a:rPr>
              <a:t> software use the </a:t>
            </a:r>
            <a:r>
              <a:rPr lang="it-IT" sz="2400" dirty="0" err="1" smtClean="0">
                <a:solidFill>
                  <a:srgbClr val="514A40"/>
                </a:solidFill>
              </a:rPr>
              <a:t>compiler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insert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instruction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solidFill>
                  <a:srgbClr val="514A40"/>
                </a:solidFill>
              </a:rPr>
              <a:t>Decrease</a:t>
            </a:r>
            <a:r>
              <a:rPr lang="it-IT" sz="2200" dirty="0" smtClean="0">
                <a:solidFill>
                  <a:srgbClr val="514A40"/>
                </a:solidFill>
              </a:rPr>
              <a:t> performance</a:t>
            </a:r>
            <a:endParaRPr lang="it-IT" sz="22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solidFill>
                  <a:srgbClr val="514A40"/>
                </a:solidFill>
              </a:rPr>
              <a:t>Recompilation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application</a:t>
            </a:r>
            <a:endParaRPr lang="it-IT" sz="22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solidFill>
                  <a:srgbClr val="514A40"/>
                </a:solidFill>
              </a:rPr>
              <a:t>Source code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unavailable</a:t>
            </a:r>
            <a:endParaRPr lang="it-IT" sz="2200" dirty="0">
              <a:solidFill>
                <a:srgbClr val="514A40"/>
              </a:solidFill>
            </a:endParaRPr>
          </a:p>
          <a:p>
            <a:r>
              <a:rPr lang="it-IT" sz="2400" dirty="0">
                <a:solidFill>
                  <a:srgbClr val="514A40"/>
                </a:solidFill>
              </a:rPr>
              <a:t>PLR </a:t>
            </a:r>
            <a:r>
              <a:rPr lang="it-IT" sz="2400" i="1" dirty="0">
                <a:solidFill>
                  <a:srgbClr val="514A40"/>
                </a:solidFill>
              </a:rPr>
              <a:t>(</a:t>
            </a:r>
            <a:r>
              <a:rPr lang="it-IT" sz="2400" i="1" dirty="0" err="1">
                <a:solidFill>
                  <a:srgbClr val="514A40"/>
                </a:solidFill>
              </a:rPr>
              <a:t>process-level</a:t>
            </a:r>
            <a:r>
              <a:rPr lang="it-IT" sz="2400" i="1" dirty="0">
                <a:solidFill>
                  <a:srgbClr val="514A40"/>
                </a:solidFill>
              </a:rPr>
              <a:t> </a:t>
            </a:r>
            <a:r>
              <a:rPr lang="it-IT" sz="2400" i="1" dirty="0" err="1">
                <a:solidFill>
                  <a:srgbClr val="514A40"/>
                </a:solidFill>
              </a:rPr>
              <a:t>redundancy</a:t>
            </a:r>
            <a:r>
              <a:rPr lang="it-IT" sz="2400" i="1" dirty="0">
                <a:solidFill>
                  <a:srgbClr val="514A40"/>
                </a:solidFill>
              </a:rPr>
              <a:t>) </a:t>
            </a:r>
            <a:r>
              <a:rPr lang="it-IT" sz="2400" dirty="0" err="1" smtClean="0">
                <a:solidFill>
                  <a:srgbClr val="514A40"/>
                </a:solidFill>
              </a:rPr>
              <a:t>creates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process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compares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their</a:t>
            </a:r>
            <a:r>
              <a:rPr lang="it-IT" sz="2400" dirty="0" smtClean="0">
                <a:solidFill>
                  <a:srgbClr val="514A40"/>
                </a:solidFill>
              </a:rPr>
              <a:t> output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solidFill>
                  <a:srgbClr val="514A40"/>
                </a:solidFill>
              </a:rPr>
              <a:t>No </a:t>
            </a:r>
            <a:r>
              <a:rPr lang="it-IT" sz="2200" dirty="0" err="1" smtClean="0">
                <a:solidFill>
                  <a:srgbClr val="514A40"/>
                </a:solidFill>
              </a:rPr>
              <a:t>additional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redundant</a:t>
            </a:r>
            <a:r>
              <a:rPr lang="it-IT" sz="2200" dirty="0" smtClean="0">
                <a:solidFill>
                  <a:srgbClr val="514A40"/>
                </a:solidFill>
              </a:rPr>
              <a:t> hardware </a:t>
            </a:r>
            <a:r>
              <a:rPr lang="it-IT" sz="2200" dirty="0" err="1" smtClean="0">
                <a:solidFill>
                  <a:srgbClr val="514A40"/>
                </a:solidFill>
              </a:rPr>
              <a:t>structures</a:t>
            </a:r>
            <a:endParaRPr lang="it-IT" sz="22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solidFill>
                  <a:srgbClr val="514A40"/>
                </a:solidFill>
              </a:rPr>
              <a:t>Operates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transparently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application</a:t>
            </a:r>
            <a:endParaRPr lang="it-IT" sz="22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42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background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85873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fault can be </a:t>
            </a:r>
            <a:r>
              <a:rPr lang="it-IT" sz="2400" dirty="0" err="1" smtClean="0">
                <a:solidFill>
                  <a:srgbClr val="514A40"/>
                </a:solidFill>
              </a:rPr>
              <a:t>classified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its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effect</a:t>
            </a:r>
            <a:r>
              <a:rPr lang="it-IT" sz="2400" dirty="0" smtClean="0">
                <a:solidFill>
                  <a:srgbClr val="514A40"/>
                </a:solidFill>
              </a:rPr>
              <a:t> on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i="1" dirty="0" err="1">
                <a:solidFill>
                  <a:srgbClr val="514A40"/>
                </a:solidFill>
              </a:rPr>
              <a:t>Benign</a:t>
            </a:r>
            <a:r>
              <a:rPr lang="it-IT" sz="2400" i="1" dirty="0">
                <a:solidFill>
                  <a:srgbClr val="514A40"/>
                </a:solidFill>
              </a:rPr>
              <a:t> fault</a:t>
            </a:r>
            <a:r>
              <a:rPr lang="it-IT" sz="2400" dirty="0">
                <a:solidFill>
                  <a:srgbClr val="514A40"/>
                </a:solidFill>
              </a:rPr>
              <a:t> =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does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propagate to </a:t>
            </a:r>
            <a:r>
              <a:rPr lang="it-IT" sz="2400" dirty="0" err="1" smtClean="0">
                <a:solidFill>
                  <a:srgbClr val="514A40"/>
                </a:solidFill>
              </a:rPr>
              <a:t>affect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correcteness</a:t>
            </a:r>
            <a:r>
              <a:rPr lang="it-IT" sz="2400" dirty="0" smtClean="0">
                <a:solidFill>
                  <a:srgbClr val="514A40"/>
                </a:solidFill>
              </a:rPr>
              <a:t> of an </a:t>
            </a:r>
            <a:r>
              <a:rPr lang="it-IT" sz="2400" dirty="0" err="1" smtClean="0">
                <a:solidFill>
                  <a:srgbClr val="514A40"/>
                </a:solidFill>
              </a:rPr>
              <a:t>application</a:t>
            </a:r>
            <a:endParaRPr lang="it-IT" sz="2400" i="1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i="1" dirty="0" err="1">
                <a:solidFill>
                  <a:srgbClr val="514A40"/>
                </a:solidFill>
              </a:rPr>
              <a:t>Silent</a:t>
            </a:r>
            <a:r>
              <a:rPr lang="it-IT" sz="2400" i="1" dirty="0">
                <a:solidFill>
                  <a:srgbClr val="514A40"/>
                </a:solidFill>
              </a:rPr>
              <a:t> data </a:t>
            </a:r>
            <a:r>
              <a:rPr lang="it-IT" sz="2400" i="1" dirty="0" err="1">
                <a:solidFill>
                  <a:srgbClr val="514A40"/>
                </a:solidFill>
              </a:rPr>
              <a:t>corruption</a:t>
            </a:r>
            <a:r>
              <a:rPr lang="it-IT" sz="2400" i="1" dirty="0">
                <a:solidFill>
                  <a:srgbClr val="514A40"/>
                </a:solidFill>
              </a:rPr>
              <a:t> (SDC)</a:t>
            </a:r>
            <a:r>
              <a:rPr lang="it-IT" sz="2400" dirty="0">
                <a:solidFill>
                  <a:srgbClr val="514A40"/>
                </a:solidFill>
              </a:rPr>
              <a:t> = </a:t>
            </a:r>
            <a:r>
              <a:rPr lang="it-IT" sz="2400" dirty="0" smtClean="0">
                <a:solidFill>
                  <a:srgbClr val="514A40"/>
                </a:solidFill>
              </a:rPr>
              <a:t>a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undetected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propagates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corrupt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program</a:t>
            </a:r>
            <a:r>
              <a:rPr lang="it-IT" sz="2400" dirty="0" smtClean="0">
                <a:solidFill>
                  <a:srgbClr val="514A40"/>
                </a:solidFill>
              </a:rPr>
              <a:t> output</a:t>
            </a:r>
            <a:endParaRPr lang="it-IT" sz="2400" i="1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i="1" dirty="0" err="1">
                <a:solidFill>
                  <a:srgbClr val="514A40"/>
                </a:solidFill>
              </a:rPr>
              <a:t>Detected</a:t>
            </a:r>
            <a:r>
              <a:rPr lang="it-IT" sz="2400" i="1" dirty="0">
                <a:solidFill>
                  <a:srgbClr val="514A40"/>
                </a:solidFill>
              </a:rPr>
              <a:t> </a:t>
            </a:r>
            <a:r>
              <a:rPr lang="it-IT" sz="2400" i="1" dirty="0" err="1">
                <a:solidFill>
                  <a:srgbClr val="514A40"/>
                </a:solidFill>
              </a:rPr>
              <a:t>unrecoverable</a:t>
            </a:r>
            <a:r>
              <a:rPr lang="it-IT" sz="2400" i="1" dirty="0">
                <a:solidFill>
                  <a:srgbClr val="514A40"/>
                </a:solidFill>
              </a:rPr>
              <a:t> </a:t>
            </a:r>
            <a:r>
              <a:rPr lang="it-IT" sz="2400" i="1" dirty="0" err="1">
                <a:solidFill>
                  <a:srgbClr val="514A40"/>
                </a:solidFill>
              </a:rPr>
              <a:t>error</a:t>
            </a:r>
            <a:r>
              <a:rPr lang="it-IT" sz="2400" i="1" dirty="0">
                <a:solidFill>
                  <a:srgbClr val="514A40"/>
                </a:solidFill>
              </a:rPr>
              <a:t> (DUE)</a:t>
            </a:r>
            <a:r>
              <a:rPr lang="it-IT" sz="2400" dirty="0">
                <a:solidFill>
                  <a:srgbClr val="514A40"/>
                </a:solidFill>
              </a:rPr>
              <a:t> = </a:t>
            </a:r>
            <a:r>
              <a:rPr lang="it-IT" sz="2400" dirty="0" err="1">
                <a:solidFill>
                  <a:srgbClr val="514A40"/>
                </a:solidFill>
              </a:rPr>
              <a:t>transient</a:t>
            </a:r>
            <a:r>
              <a:rPr lang="it-IT" sz="2400" dirty="0">
                <a:solidFill>
                  <a:srgbClr val="514A40"/>
                </a:solidFill>
              </a:rPr>
              <a:t> fault </a:t>
            </a:r>
            <a:r>
              <a:rPr lang="it-IT" sz="2400" dirty="0" err="1" smtClean="0">
                <a:solidFill>
                  <a:srgbClr val="514A40"/>
                </a:solidFill>
              </a:rPr>
              <a:t>detected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without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possibility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recovery</a:t>
            </a:r>
            <a:endParaRPr lang="it-IT" sz="2400" dirty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solidFill>
                  <a:srgbClr val="514A40"/>
                </a:solidFill>
              </a:rPr>
              <a:t>A</a:t>
            </a:r>
            <a:r>
              <a:rPr lang="it-IT" sz="2400" i="1" dirty="0" smtClean="0">
                <a:solidFill>
                  <a:srgbClr val="514A40"/>
                </a:solidFill>
              </a:rPr>
              <a:t> True </a:t>
            </a:r>
            <a:r>
              <a:rPr lang="it-IT" sz="2400" i="1" dirty="0">
                <a:solidFill>
                  <a:srgbClr val="514A40"/>
                </a:solidFill>
              </a:rPr>
              <a:t>DUE </a:t>
            </a:r>
            <a:r>
              <a:rPr lang="it-IT" sz="2400" dirty="0" err="1" smtClean="0">
                <a:solidFill>
                  <a:srgbClr val="514A40"/>
                </a:solidFill>
              </a:rPr>
              <a:t>occurs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when</a:t>
            </a:r>
            <a:r>
              <a:rPr lang="it-IT" sz="2400" dirty="0" smtClean="0">
                <a:solidFill>
                  <a:srgbClr val="514A40"/>
                </a:solidFill>
              </a:rPr>
              <a:t> a fault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would</a:t>
            </a:r>
            <a:r>
              <a:rPr lang="it-IT" sz="2400" dirty="0" smtClean="0">
                <a:solidFill>
                  <a:srgbClr val="514A40"/>
                </a:solidFill>
              </a:rPr>
              <a:t> propagate to </a:t>
            </a:r>
            <a:r>
              <a:rPr lang="it-IT" sz="2400" dirty="0" err="1" smtClean="0">
                <a:solidFill>
                  <a:srgbClr val="514A40"/>
                </a:solidFill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detected</a:t>
            </a:r>
            <a:endParaRPr lang="it-IT" sz="2400" dirty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solidFill>
                  <a:srgbClr val="514A40"/>
                </a:solidFill>
              </a:rPr>
              <a:t>A </a:t>
            </a:r>
            <a:r>
              <a:rPr lang="it-IT" sz="2400" i="1" dirty="0" smtClean="0">
                <a:solidFill>
                  <a:srgbClr val="514A40"/>
                </a:solidFill>
              </a:rPr>
              <a:t>False DUE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occurs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when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benign</a:t>
            </a:r>
            <a:r>
              <a:rPr lang="it-IT" sz="2400" dirty="0" smtClean="0">
                <a:solidFill>
                  <a:srgbClr val="514A40"/>
                </a:solidFill>
              </a:rPr>
              <a:t> fault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a fault</a:t>
            </a:r>
            <a:endParaRPr lang="it-IT" sz="24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13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hardware-</a:t>
            </a:r>
            <a:r>
              <a:rPr lang="it-IT" dirty="0" err="1" smtClean="0"/>
              <a:t>centric</a:t>
            </a:r>
            <a:r>
              <a:rPr lang="it-IT" dirty="0" smtClean="0"/>
              <a:t> fault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3"/>
            <a:ext cx="11273051" cy="4985873"/>
          </a:xfrm>
        </p:spPr>
        <p:txBody>
          <a:bodyPr>
            <a:normAutofit/>
          </a:bodyPr>
          <a:lstStyle/>
          <a:p>
            <a:r>
              <a:rPr lang="it-IT" sz="2400" i="1" dirty="0" smtClean="0">
                <a:solidFill>
                  <a:srgbClr val="514A40"/>
                </a:solidFill>
              </a:rPr>
              <a:t>Sphere of </a:t>
            </a:r>
            <a:r>
              <a:rPr lang="it-IT" sz="2400" i="1" dirty="0" err="1" smtClean="0">
                <a:solidFill>
                  <a:srgbClr val="514A40"/>
                </a:solidFill>
              </a:rPr>
              <a:t>replication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(</a:t>
            </a:r>
            <a:r>
              <a:rPr lang="it-IT" sz="2400" dirty="0" err="1" smtClean="0">
                <a:solidFill>
                  <a:srgbClr val="514A40"/>
                </a:solidFill>
              </a:rPr>
              <a:t>SoR</a:t>
            </a:r>
            <a:r>
              <a:rPr lang="it-IT" sz="2400" dirty="0">
                <a:solidFill>
                  <a:srgbClr val="514A40"/>
                </a:solidFill>
              </a:rPr>
              <a:t>) </a:t>
            </a:r>
            <a:r>
              <a:rPr lang="it-IT" sz="2400" dirty="0" err="1" smtClean="0">
                <a:solidFill>
                  <a:srgbClr val="514A40"/>
                </a:solidFill>
              </a:rPr>
              <a:t>describes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technique’s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logical</a:t>
            </a:r>
            <a:r>
              <a:rPr lang="it-IT" sz="2400" dirty="0" smtClean="0">
                <a:solidFill>
                  <a:srgbClr val="514A40"/>
                </a:solidFill>
              </a:rPr>
              <a:t> domain of </a:t>
            </a:r>
            <a:r>
              <a:rPr lang="it-IT" sz="2400" dirty="0" err="1" smtClean="0">
                <a:solidFill>
                  <a:srgbClr val="514A40"/>
                </a:solidFill>
              </a:rPr>
              <a:t>redundancy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specify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boundary</a:t>
            </a:r>
            <a:r>
              <a:rPr lang="it-IT" sz="2400" dirty="0" smtClean="0">
                <a:solidFill>
                  <a:srgbClr val="514A40"/>
                </a:solidFill>
              </a:rPr>
              <a:t> for fault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containment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enters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SoR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within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SoR</a:t>
            </a:r>
            <a:r>
              <a:rPr lang="it-IT" sz="2400" dirty="0" smtClean="0">
                <a:solidFill>
                  <a:srgbClr val="514A40"/>
                </a:solidFill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</a:rPr>
              <a:t>redundant</a:t>
            </a:r>
            <a:r>
              <a:rPr lang="it-IT" sz="2400" dirty="0" smtClean="0">
                <a:solidFill>
                  <a:srgbClr val="514A40"/>
                </a:solidFill>
              </a:rPr>
              <a:t> in some </a:t>
            </a:r>
            <a:r>
              <a:rPr lang="it-IT" sz="2400" dirty="0" err="1" smtClean="0">
                <a:solidFill>
                  <a:srgbClr val="514A40"/>
                </a:solidFill>
              </a:rPr>
              <a:t>form</a:t>
            </a:r>
            <a:endParaRPr lang="it-IT" sz="2400" dirty="0">
              <a:solidFill>
                <a:srgbClr val="514A4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output data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compared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before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leaving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SoR</a:t>
            </a:r>
            <a:endParaRPr lang="it-IT" sz="2400" dirty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i="1" dirty="0" smtClean="0">
                <a:solidFill>
                  <a:srgbClr val="514A40"/>
                </a:solidFill>
              </a:rPr>
              <a:t>hardware-</a:t>
            </a:r>
            <a:r>
              <a:rPr lang="it-IT" sz="2400" i="1" dirty="0" err="1" smtClean="0">
                <a:solidFill>
                  <a:srgbClr val="514A40"/>
                </a:solidFill>
              </a:rPr>
              <a:t>centric</a:t>
            </a:r>
            <a:r>
              <a:rPr lang="it-IT" sz="2400" i="1" dirty="0" smtClean="0">
                <a:solidFill>
                  <a:srgbClr val="514A40"/>
                </a:solidFill>
              </a:rPr>
              <a:t> fault </a:t>
            </a:r>
            <a:r>
              <a:rPr lang="it-IT" sz="24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400" i="1" dirty="0" smtClean="0">
                <a:solidFill>
                  <a:srgbClr val="514A40"/>
                </a:solidFill>
              </a:rPr>
              <a:t> model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view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collection</a:t>
            </a:r>
            <a:r>
              <a:rPr lang="it-IT" sz="2400" dirty="0" smtClean="0">
                <a:solidFill>
                  <a:srgbClr val="514A40"/>
                </a:solidFill>
              </a:rPr>
              <a:t> of hardware </a:t>
            </a:r>
            <a:r>
              <a:rPr lang="it-IT" sz="2400" dirty="0" err="1" smtClean="0">
                <a:solidFill>
                  <a:srgbClr val="514A40"/>
                </a:solidFill>
              </a:rPr>
              <a:t>components</a:t>
            </a: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19" y="3866324"/>
            <a:ext cx="2614160" cy="225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software-</a:t>
            </a:r>
            <a:r>
              <a:rPr lang="it-IT" dirty="0" err="1" smtClean="0"/>
              <a:t>centric</a:t>
            </a:r>
            <a:r>
              <a:rPr lang="it-IT" dirty="0" smtClean="0"/>
              <a:t> fault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3"/>
            <a:ext cx="11273051" cy="4985873"/>
          </a:xfrm>
        </p:spPr>
        <p:txBody>
          <a:bodyPr>
            <a:normAutofit/>
          </a:bodyPr>
          <a:lstStyle/>
          <a:p>
            <a:r>
              <a:rPr lang="it-IT" sz="2400" i="1" dirty="0" smtClean="0">
                <a:solidFill>
                  <a:srgbClr val="514A40"/>
                </a:solidFill>
              </a:rPr>
              <a:t>Software-</a:t>
            </a:r>
            <a:r>
              <a:rPr lang="it-IT" sz="2400" i="1" dirty="0" err="1" smtClean="0">
                <a:solidFill>
                  <a:srgbClr val="514A40"/>
                </a:solidFill>
              </a:rPr>
              <a:t>centric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fault </a:t>
            </a:r>
            <a:r>
              <a:rPr lang="it-IT" sz="24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400" i="1" dirty="0" smtClean="0">
                <a:solidFill>
                  <a:srgbClr val="514A40"/>
                </a:solidFill>
              </a:rPr>
              <a:t> model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paradigm</a:t>
            </a:r>
            <a:r>
              <a:rPr lang="it-IT" sz="2400" dirty="0" smtClean="0">
                <a:solidFill>
                  <a:srgbClr val="514A40"/>
                </a:solidFill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viewed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the software </a:t>
            </a:r>
            <a:r>
              <a:rPr lang="it-IT" sz="2400" dirty="0" err="1" smtClean="0">
                <a:solidFill>
                  <a:srgbClr val="514A40"/>
                </a:solidFill>
              </a:rPr>
              <a:t>layers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must </a:t>
            </a:r>
            <a:r>
              <a:rPr lang="it-IT" sz="2400" dirty="0" err="1" smtClean="0">
                <a:solidFill>
                  <a:srgbClr val="514A40"/>
                </a:solidFill>
              </a:rPr>
              <a:t>execute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correctly</a:t>
            </a:r>
            <a:endParaRPr lang="it-IT" sz="2400" i="1" dirty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</a:endParaRPr>
          </a:p>
          <a:p>
            <a:endParaRPr lang="it-IT" sz="2400" i="1" dirty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</a:endParaRPr>
          </a:p>
          <a:p>
            <a:endParaRPr lang="it-IT" sz="2400" i="1" dirty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</a:endParaRPr>
          </a:p>
          <a:p>
            <a:endParaRPr lang="it-IT" sz="2400" i="1" dirty="0">
              <a:solidFill>
                <a:srgbClr val="514A40"/>
              </a:solidFill>
            </a:endParaRPr>
          </a:p>
          <a:p>
            <a:r>
              <a:rPr lang="it-IT" sz="2400" i="1" dirty="0" smtClean="0">
                <a:solidFill>
                  <a:srgbClr val="514A40"/>
                </a:solidFill>
              </a:rPr>
              <a:t>The </a:t>
            </a:r>
            <a:r>
              <a:rPr lang="it-IT" sz="2400" i="1" dirty="0" err="1" smtClean="0">
                <a:solidFill>
                  <a:srgbClr val="514A40"/>
                </a:solidFill>
              </a:rPr>
              <a:t>only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faults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that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matter</a:t>
            </a:r>
            <a:r>
              <a:rPr lang="it-IT" sz="2400" i="1" dirty="0" smtClean="0">
                <a:solidFill>
                  <a:srgbClr val="514A40"/>
                </a:solidFill>
              </a:rPr>
              <a:t> are the </a:t>
            </a:r>
            <a:r>
              <a:rPr lang="it-IT" sz="2400" i="1" dirty="0" err="1" smtClean="0">
                <a:solidFill>
                  <a:srgbClr val="514A40"/>
                </a:solidFill>
              </a:rPr>
              <a:t>faults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that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affects</a:t>
            </a:r>
            <a:r>
              <a:rPr lang="it-IT" sz="2400" i="1" dirty="0" smtClean="0">
                <a:solidFill>
                  <a:srgbClr val="514A40"/>
                </a:solidFill>
              </a:rPr>
              <a:t> software </a:t>
            </a:r>
            <a:r>
              <a:rPr lang="it-IT" sz="2400" i="1" dirty="0" err="1" smtClean="0">
                <a:solidFill>
                  <a:srgbClr val="514A40"/>
                </a:solidFill>
              </a:rPr>
              <a:t>correctness</a:t>
            </a:r>
            <a:endParaRPr lang="it-IT" sz="2400" i="1" dirty="0">
              <a:solidFill>
                <a:srgbClr val="514A4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23" y="1967948"/>
            <a:ext cx="6000154" cy="287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Process</a:t>
            </a:r>
            <a:r>
              <a:rPr lang="it-IT" dirty="0" smtClean="0"/>
              <a:t> </a:t>
            </a:r>
            <a:r>
              <a:rPr lang="it-IT" dirty="0" err="1" smtClean="0"/>
              <a:t>level</a:t>
            </a:r>
            <a:r>
              <a:rPr lang="it-IT" dirty="0" smtClean="0"/>
              <a:t> </a:t>
            </a:r>
            <a:r>
              <a:rPr lang="it-IT" dirty="0" err="1" smtClean="0"/>
              <a:t>redundancy</a:t>
            </a:r>
            <a:r>
              <a:rPr lang="it-IT" dirty="0" smtClean="0"/>
              <a:t> (</a:t>
            </a:r>
            <a:r>
              <a:rPr lang="it-IT" dirty="0" err="1" smtClean="0"/>
              <a:t>plr</a:t>
            </a:r>
            <a:r>
              <a:rPr lang="it-IT" dirty="0" smtClean="0"/>
              <a:t>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4" y="1103589"/>
            <a:ext cx="11273051" cy="4985873"/>
          </a:xfrm>
        </p:spPr>
        <p:txBody>
          <a:bodyPr>
            <a:normAutofit/>
          </a:bodyPr>
          <a:lstStyle/>
          <a:p>
            <a:r>
              <a:rPr lang="it-IT" sz="2800" dirty="0" err="1" smtClean="0">
                <a:solidFill>
                  <a:srgbClr val="514A40"/>
                </a:solidFill>
              </a:rPr>
              <a:t>Transparency</a:t>
            </a:r>
            <a:endParaRPr lang="it-IT" sz="2800" dirty="0" smtClean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800" dirty="0">
              <a:solidFill>
                <a:srgbClr val="514A40"/>
              </a:solidFill>
            </a:endParaRPr>
          </a:p>
          <a:p>
            <a:r>
              <a:rPr lang="it-IT" sz="2800" dirty="0" smtClean="0">
                <a:solidFill>
                  <a:srgbClr val="514A40"/>
                </a:solidFill>
              </a:rPr>
              <a:t>Software </a:t>
            </a:r>
            <a:r>
              <a:rPr lang="it-IT" sz="2800" dirty="0" err="1" smtClean="0">
                <a:solidFill>
                  <a:srgbClr val="514A40"/>
                </a:solidFill>
              </a:rPr>
              <a:t>implemented</a:t>
            </a:r>
            <a:endParaRPr lang="it-IT" sz="2800" dirty="0" smtClean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800" dirty="0">
              <a:solidFill>
                <a:srgbClr val="514A40"/>
              </a:solidFill>
            </a:endParaRPr>
          </a:p>
          <a:p>
            <a:r>
              <a:rPr lang="it-IT" sz="2800" dirty="0" smtClean="0">
                <a:solidFill>
                  <a:srgbClr val="514A40"/>
                </a:solidFill>
              </a:rPr>
              <a:t>Software </a:t>
            </a:r>
            <a:r>
              <a:rPr lang="it-IT" sz="2800" dirty="0" err="1" smtClean="0">
                <a:solidFill>
                  <a:srgbClr val="514A40"/>
                </a:solidFill>
              </a:rPr>
              <a:t>centric</a:t>
            </a:r>
            <a:endParaRPr lang="it-IT" sz="2800" dirty="0" smtClean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800" dirty="0">
              <a:solidFill>
                <a:srgbClr val="514A40"/>
              </a:solidFill>
            </a:endParaRPr>
          </a:p>
          <a:p>
            <a:r>
              <a:rPr lang="it-IT" sz="2800" dirty="0" smtClean="0">
                <a:solidFill>
                  <a:srgbClr val="514A40"/>
                </a:solidFill>
              </a:rPr>
              <a:t>Replica-</a:t>
            </a:r>
            <a:r>
              <a:rPr lang="it-IT" sz="2800" dirty="0" err="1" smtClean="0">
                <a:solidFill>
                  <a:srgbClr val="514A40"/>
                </a:solidFill>
              </a:rPr>
              <a:t>based</a:t>
            </a:r>
            <a:endParaRPr lang="it-IT" sz="2800" dirty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850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PLr</a:t>
            </a:r>
            <a:r>
              <a:rPr lang="it-IT" dirty="0" smtClean="0"/>
              <a:t> </a:t>
            </a:r>
            <a:r>
              <a:rPr lang="it-IT" dirty="0" err="1" smtClean="0"/>
              <a:t>overview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8" y="1028700"/>
            <a:ext cx="6686551" cy="4800600"/>
          </a:xfrm>
        </p:spPr>
      </p:pic>
    </p:spTree>
    <p:extLst>
      <p:ext uri="{BB962C8B-B14F-4D97-AF65-F5344CB8AC3E}">
        <p14:creationId xmlns:p14="http://schemas.microsoft.com/office/powerpoint/2010/main" val="26427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1500</Words>
  <Application>Microsoft Office PowerPoint</Application>
  <PresentationFormat>Widescreen</PresentationFormat>
  <Paragraphs>285</Paragraphs>
  <Slides>29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4" baseType="lpstr">
      <vt:lpstr>Arial</vt:lpstr>
      <vt:lpstr>Cambria</vt:lpstr>
      <vt:lpstr>Courier New</vt:lpstr>
      <vt:lpstr>Wingdings</vt:lpstr>
      <vt:lpstr>Red Line Business 16x9</vt:lpstr>
      <vt:lpstr>PLR: a software approach to transient fault tolerance for multicore architectures</vt:lpstr>
      <vt:lpstr>Introduction</vt:lpstr>
      <vt:lpstr>introduction</vt:lpstr>
      <vt:lpstr>introduction</vt:lpstr>
      <vt:lpstr>background</vt:lpstr>
      <vt:lpstr>hardware-centric fault detection</vt:lpstr>
      <vt:lpstr>software-centric fault detection</vt:lpstr>
      <vt:lpstr>Process level redundancy (plr)</vt:lpstr>
      <vt:lpstr>PLr overview</vt:lpstr>
      <vt:lpstr>Maintaining process semantics</vt:lpstr>
      <vt:lpstr>Process replicas</vt:lpstr>
      <vt:lpstr>input replication</vt:lpstr>
      <vt:lpstr>output comparison</vt:lpstr>
      <vt:lpstr>Emulating system calls</vt:lpstr>
      <vt:lpstr>Shared memory</vt:lpstr>
      <vt:lpstr>Asynchronous signals</vt:lpstr>
      <vt:lpstr>Asynchronous signals</vt:lpstr>
      <vt:lpstr>Transient fault detection</vt:lpstr>
      <vt:lpstr>Transient fault recovery</vt:lpstr>
      <vt:lpstr>Windows of vulnerability</vt:lpstr>
      <vt:lpstr>Experimental results</vt:lpstr>
      <vt:lpstr>Fault injection results</vt:lpstr>
      <vt:lpstr>Fault propagation</vt:lpstr>
      <vt:lpstr>Performance results</vt:lpstr>
      <vt:lpstr>Contention overhead</vt:lpstr>
      <vt:lpstr>Emulation overhead</vt:lpstr>
      <vt:lpstr>Emulation overhead</vt:lpstr>
      <vt:lpstr>Shared memory support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2015-11-02T09:14:20Z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